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15"/>
  </p:notesMasterIdLst>
  <p:sldIdLst>
    <p:sldId id="288" r:id="rId2"/>
    <p:sldId id="289" r:id="rId3"/>
    <p:sldId id="290" r:id="rId4"/>
    <p:sldId id="291" r:id="rId5"/>
    <p:sldId id="293" r:id="rId6"/>
    <p:sldId id="295" r:id="rId7"/>
    <p:sldId id="294" r:id="rId8"/>
    <p:sldId id="296" r:id="rId9"/>
    <p:sldId id="297" r:id="rId10"/>
    <p:sldId id="298" r:id="rId11"/>
    <p:sldId id="299" r:id="rId12"/>
    <p:sldId id="301" r:id="rId13"/>
    <p:sldId id="300" r:id="rId14"/>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F2E97E-89A0-4512-B455-19D6B9FA590A}">
          <p14:sldIdLst>
            <p14:sldId id="288"/>
            <p14:sldId id="289"/>
            <p14:sldId id="290"/>
            <p14:sldId id="291"/>
            <p14:sldId id="293"/>
            <p14:sldId id="295"/>
            <p14:sldId id="294"/>
            <p14:sldId id="296"/>
            <p14:sldId id="297"/>
            <p14:sldId id="298"/>
            <p14:sldId id="299"/>
            <p14:sldId id="301"/>
            <p14:sldId id="30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98" autoAdjust="0"/>
    <p:restoredTop sz="94660"/>
  </p:normalViewPr>
  <p:slideViewPr>
    <p:cSldViewPr>
      <p:cViewPr varScale="1">
        <p:scale>
          <a:sx n="55" d="100"/>
          <a:sy n="55" d="100"/>
        </p:scale>
        <p:origin x="520" y="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0FBEA-8DCF-4AF7-90E3-BFF31CFB79FB}" type="datetimeFigureOut">
              <a:rPr lang="en-US" smtClean="0"/>
              <a:t>12/31/2017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B2D41B-C5BB-409A-90F1-CE1E907ABB07}" type="slidenum">
              <a:rPr lang="en-US" smtClean="0"/>
              <a:t>‹#›</a:t>
            </a:fld>
            <a:endParaRPr lang="en-US"/>
          </a:p>
        </p:txBody>
      </p:sp>
    </p:spTree>
    <p:extLst>
      <p:ext uri="{BB962C8B-B14F-4D97-AF65-F5344CB8AC3E}">
        <p14:creationId xmlns:p14="http://schemas.microsoft.com/office/powerpoint/2010/main" val="3151850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1</a:t>
            </a:fld>
            <a:endParaRPr lang="en-US"/>
          </a:p>
        </p:txBody>
      </p:sp>
    </p:spTree>
    <p:extLst>
      <p:ext uri="{BB962C8B-B14F-4D97-AF65-F5344CB8AC3E}">
        <p14:creationId xmlns:p14="http://schemas.microsoft.com/office/powerpoint/2010/main" val="2544871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2</a:t>
            </a:fld>
            <a:endParaRPr lang="en-US"/>
          </a:p>
        </p:txBody>
      </p:sp>
    </p:spTree>
    <p:extLst>
      <p:ext uri="{BB962C8B-B14F-4D97-AF65-F5344CB8AC3E}">
        <p14:creationId xmlns:p14="http://schemas.microsoft.com/office/powerpoint/2010/main" val="61608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3</a:t>
            </a:fld>
            <a:endParaRPr lang="en-US"/>
          </a:p>
        </p:txBody>
      </p:sp>
    </p:spTree>
    <p:extLst>
      <p:ext uri="{BB962C8B-B14F-4D97-AF65-F5344CB8AC3E}">
        <p14:creationId xmlns:p14="http://schemas.microsoft.com/office/powerpoint/2010/main" val="768694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4</a:t>
            </a:fld>
            <a:endParaRPr lang="en-US"/>
          </a:p>
        </p:txBody>
      </p:sp>
    </p:spTree>
    <p:extLst>
      <p:ext uri="{BB962C8B-B14F-4D97-AF65-F5344CB8AC3E}">
        <p14:creationId xmlns:p14="http://schemas.microsoft.com/office/powerpoint/2010/main" val="25786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5</a:t>
            </a:fld>
            <a:endParaRPr lang="en-US"/>
          </a:p>
        </p:txBody>
      </p:sp>
    </p:spTree>
    <p:extLst>
      <p:ext uri="{BB962C8B-B14F-4D97-AF65-F5344CB8AC3E}">
        <p14:creationId xmlns:p14="http://schemas.microsoft.com/office/powerpoint/2010/main" val="929546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6</a:t>
            </a:fld>
            <a:endParaRPr lang="en-US"/>
          </a:p>
        </p:txBody>
      </p:sp>
    </p:spTree>
    <p:extLst>
      <p:ext uri="{BB962C8B-B14F-4D97-AF65-F5344CB8AC3E}">
        <p14:creationId xmlns:p14="http://schemas.microsoft.com/office/powerpoint/2010/main" val="949733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7</a:t>
            </a:fld>
            <a:endParaRPr lang="en-US"/>
          </a:p>
        </p:txBody>
      </p:sp>
    </p:spTree>
    <p:extLst>
      <p:ext uri="{BB962C8B-B14F-4D97-AF65-F5344CB8AC3E}">
        <p14:creationId xmlns:p14="http://schemas.microsoft.com/office/powerpoint/2010/main" val="578064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8</a:t>
            </a:fld>
            <a:endParaRPr lang="en-US"/>
          </a:p>
        </p:txBody>
      </p:sp>
    </p:spTree>
    <p:extLst>
      <p:ext uri="{BB962C8B-B14F-4D97-AF65-F5344CB8AC3E}">
        <p14:creationId xmlns:p14="http://schemas.microsoft.com/office/powerpoint/2010/main" val="1258201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9</a:t>
            </a:fld>
            <a:endParaRPr lang="en-US"/>
          </a:p>
        </p:txBody>
      </p:sp>
    </p:spTree>
    <p:extLst>
      <p:ext uri="{BB962C8B-B14F-4D97-AF65-F5344CB8AC3E}">
        <p14:creationId xmlns:p14="http://schemas.microsoft.com/office/powerpoint/2010/main" val="1406102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10</a:t>
            </a:fld>
            <a:endParaRPr lang="en-US"/>
          </a:p>
        </p:txBody>
      </p:sp>
    </p:spTree>
    <p:extLst>
      <p:ext uri="{BB962C8B-B14F-4D97-AF65-F5344CB8AC3E}">
        <p14:creationId xmlns:p14="http://schemas.microsoft.com/office/powerpoint/2010/main" val="1536386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11</a:t>
            </a:fld>
            <a:endParaRPr lang="en-US"/>
          </a:p>
        </p:txBody>
      </p:sp>
    </p:spTree>
    <p:extLst>
      <p:ext uri="{BB962C8B-B14F-4D97-AF65-F5344CB8AC3E}">
        <p14:creationId xmlns:p14="http://schemas.microsoft.com/office/powerpoint/2010/main" val="705327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12</a:t>
            </a:fld>
            <a:endParaRPr lang="en-US"/>
          </a:p>
        </p:txBody>
      </p:sp>
    </p:spTree>
    <p:extLst>
      <p:ext uri="{BB962C8B-B14F-4D97-AF65-F5344CB8AC3E}">
        <p14:creationId xmlns:p14="http://schemas.microsoft.com/office/powerpoint/2010/main" val="530411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B2D41B-C5BB-409A-90F1-CE1E907ABB07}" type="slidenum">
              <a:rPr lang="en-US" smtClean="0"/>
              <a:t>13</a:t>
            </a:fld>
            <a:endParaRPr lang="en-US"/>
          </a:p>
        </p:txBody>
      </p:sp>
    </p:spTree>
    <p:extLst>
      <p:ext uri="{BB962C8B-B14F-4D97-AF65-F5344CB8AC3E}">
        <p14:creationId xmlns:p14="http://schemas.microsoft.com/office/powerpoint/2010/main" val="710382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4F7E7CCE-8A4E-4B1C-8719-F4B01C5947AC}" type="datetimeFigureOut">
              <a:rPr lang="en-US" smtClean="0"/>
              <a:t>12/31/2017</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2131E96-8E06-41B9-A532-9E1CE3073C0A}" type="slidenum">
              <a:rPr lang="en-US" smtClean="0"/>
              <a:t>‹#›</a:t>
            </a:fld>
            <a:endParaRPr lang="en-US"/>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E7CCE-8A4E-4B1C-8719-F4B01C5947AC}"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F7E7CCE-8A4E-4B1C-8719-F4B01C5947AC}"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31E96-8E06-41B9-A532-9E1CE3073C0A}" type="slidenum">
              <a:rPr lang="en-US" smtClean="0"/>
              <a:t>‹#›</a:t>
            </a:fld>
            <a:endParaRPr lang="en-US"/>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p>
            <a:r>
              <a:rPr kumimoji="0" lang="en-US"/>
              <a:t>Click to edit Master title style</a:t>
            </a:r>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F7E7CCE-8A4E-4B1C-8719-F4B01C5947AC}"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F7E7CCE-8A4E-4B1C-8719-F4B01C5947AC}" type="datetimeFigureOut">
              <a:rPr lang="en-US" smtClean="0"/>
              <a:t>12/31/2017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4F7E7CCE-8A4E-4B1C-8719-F4B01C5947AC}" type="datetimeFigureOut">
              <a:rPr lang="en-US" smtClean="0"/>
              <a:t>12/31/2017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Date Placeholder 1"/>
          <p:cNvSpPr>
            <a:spLocks noGrp="1"/>
          </p:cNvSpPr>
          <p:nvPr>
            <p:ph type="dt" sz="half" idx="10"/>
          </p:nvPr>
        </p:nvSpPr>
        <p:spPr/>
        <p:txBody>
          <a:bodyPr/>
          <a:lstStyle/>
          <a:p>
            <a:fld id="{4F7E7CCE-8A4E-4B1C-8719-F4B01C5947AC}" type="datetimeFigureOut">
              <a:rPr lang="en-US" smtClean="0"/>
              <a:t>12/31/2017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131E96-8E06-41B9-A532-9E1CE3073C0A}" type="slidenum">
              <a:rPr lang="en-US" smtClean="0"/>
              <a:t>‹#›</a:t>
            </a:fld>
            <a:endParaRPr lang="en-US"/>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F7E7CCE-8A4E-4B1C-8719-F4B01C5947AC}"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4F7E7CCE-8A4E-4B1C-8719-F4B01C5947AC}"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31E96-8E06-41B9-A532-9E1CE3073C0A}" type="slidenum">
              <a:rPr lang="en-US" smtClean="0"/>
              <a:t>‹#›</a:t>
            </a:fld>
            <a:endParaRPr lang="en-US"/>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E7CCE-8A4E-4B1C-8719-F4B01C5947AC}"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524000" y="274641"/>
            <a:ext cx="7416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7E7CCE-8A4E-4B1C-8719-F4B01C5947AC}"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31E96-8E06-41B9-A532-9E1CE3073C0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F7E7CCE-8A4E-4B1C-8719-F4B01C5947AC}" type="datetimeFigureOut">
              <a:rPr lang="en-US" smtClean="0"/>
              <a:t>12/31/2017</a:t>
            </a:fld>
            <a:endParaRPr lang="en-US"/>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2131E96-8E06-41B9-A532-9E1CE3073C0A}" type="slidenum">
              <a:rPr lang="en-US" smtClean="0"/>
              <a:t>‹#›</a:t>
            </a:fld>
            <a:endParaRPr lang="en-US"/>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10080" y="359898"/>
            <a:ext cx="9875520" cy="2383302"/>
          </a:xfrm>
        </p:spPr>
        <p:txBody>
          <a:bodyPr>
            <a:normAutofit/>
          </a:bodyPr>
          <a:lstStyle/>
          <a:p>
            <a:r>
              <a:rPr lang="en-US" dirty="0" smtClean="0"/>
              <a:t>PSY</a:t>
            </a:r>
            <a:r>
              <a:rPr lang="en-US" altLang="zh-TW" dirty="0" smtClean="0"/>
              <a:t>330</a:t>
            </a:r>
            <a:r>
              <a:rPr lang="en-US" dirty="0"/>
              <a:t/>
            </a:r>
            <a:br>
              <a:rPr lang="en-US" dirty="0"/>
            </a:br>
            <a:r>
              <a:rPr lang="en-US" dirty="0"/>
              <a:t>One-Way Repeated-Measures ANOVA with SPSS</a:t>
            </a:r>
          </a:p>
        </p:txBody>
      </p:sp>
      <p:sp>
        <p:nvSpPr>
          <p:cNvPr id="5" name="Subtitle 4"/>
          <p:cNvSpPr>
            <a:spLocks noGrp="1"/>
          </p:cNvSpPr>
          <p:nvPr>
            <p:ph type="subTitle" idx="1"/>
          </p:nvPr>
        </p:nvSpPr>
        <p:spPr>
          <a:xfrm>
            <a:off x="1902706" y="3810000"/>
            <a:ext cx="7406640" cy="1752600"/>
          </a:xfrm>
        </p:spPr>
        <p:txBody>
          <a:bodyPr/>
          <a:lstStyle/>
          <a:p>
            <a:r>
              <a:rPr lang="en-US" dirty="0"/>
              <a:t>Trudy Kuo, Ph.D.</a:t>
            </a:r>
          </a:p>
        </p:txBody>
      </p:sp>
    </p:spTree>
    <p:extLst>
      <p:ext uri="{BB962C8B-B14F-4D97-AF65-F5344CB8AC3E}">
        <p14:creationId xmlns:p14="http://schemas.microsoft.com/office/powerpoint/2010/main" val="4041273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639762"/>
          </a:xfrm>
        </p:spPr>
        <p:txBody>
          <a:bodyPr>
            <a:normAutofit/>
          </a:bodyPr>
          <a:lstStyle/>
          <a:p>
            <a:r>
              <a:rPr lang="en-US" sz="3200" dirty="0"/>
              <a:t>How should the data be organized in SPSS?</a:t>
            </a:r>
          </a:p>
        </p:txBody>
      </p:sp>
      <p:sp>
        <p:nvSpPr>
          <p:cNvPr id="3" name="Content Placeholder 2"/>
          <p:cNvSpPr>
            <a:spLocks noGrp="1"/>
          </p:cNvSpPr>
          <p:nvPr>
            <p:ph idx="1"/>
          </p:nvPr>
        </p:nvSpPr>
        <p:spPr>
          <a:xfrm>
            <a:off x="1914144" y="1078523"/>
            <a:ext cx="9997440" cy="990600"/>
          </a:xfrm>
        </p:spPr>
        <p:txBody>
          <a:bodyPr>
            <a:normAutofit/>
          </a:bodyPr>
          <a:lstStyle/>
          <a:p>
            <a:r>
              <a:rPr lang="en-US" sz="2400" dirty="0"/>
              <a:t>Data organization in SPSS must be consistent with the statistical test</a:t>
            </a:r>
          </a:p>
          <a:p>
            <a:r>
              <a:rPr lang="en-US" sz="2400" dirty="0"/>
              <a:t>Golden rule: </a:t>
            </a:r>
            <a:r>
              <a:rPr lang="en-US" sz="2400" b="1" dirty="0"/>
              <a:t>Each row represents one subject </a:t>
            </a:r>
            <a:r>
              <a:rPr lang="en-US" sz="2400" dirty="0"/>
              <a:t>(or any entity measured)</a:t>
            </a:r>
          </a:p>
        </p:txBody>
      </p:sp>
      <p:graphicFrame>
        <p:nvGraphicFramePr>
          <p:cNvPr id="10" name="Table 9"/>
          <p:cNvGraphicFramePr>
            <a:graphicFrameLocks noGrp="1"/>
          </p:cNvGraphicFramePr>
          <p:nvPr>
            <p:extLst>
              <p:ext uri="{D42A27DB-BD31-4B8C-83A1-F6EECF244321}">
                <p14:modId xmlns:p14="http://schemas.microsoft.com/office/powerpoint/2010/main" val="1181454808"/>
              </p:ext>
            </p:extLst>
          </p:nvPr>
        </p:nvGraphicFramePr>
        <p:xfrm>
          <a:off x="1914144" y="2233246"/>
          <a:ext cx="3648457" cy="4091358"/>
        </p:xfrm>
        <a:graphic>
          <a:graphicData uri="http://schemas.openxmlformats.org/drawingml/2006/table">
            <a:tbl>
              <a:tblPr>
                <a:tableStyleId>{5C22544A-7EE6-4342-B048-85BDC9FD1C3A}</a:tableStyleId>
              </a:tblPr>
              <a:tblGrid>
                <a:gridCol w="1114126">
                  <a:extLst>
                    <a:ext uri="{9D8B030D-6E8A-4147-A177-3AD203B41FA5}">
                      <a16:colId xmlns:a16="http://schemas.microsoft.com/office/drawing/2014/main" val="975990595"/>
                    </a:ext>
                  </a:extLst>
                </a:gridCol>
                <a:gridCol w="1310017">
                  <a:extLst>
                    <a:ext uri="{9D8B030D-6E8A-4147-A177-3AD203B41FA5}">
                      <a16:colId xmlns:a16="http://schemas.microsoft.com/office/drawing/2014/main" val="1502653371"/>
                    </a:ext>
                  </a:extLst>
                </a:gridCol>
                <a:gridCol w="1224314">
                  <a:extLst>
                    <a:ext uri="{9D8B030D-6E8A-4147-A177-3AD203B41FA5}">
                      <a16:colId xmlns:a16="http://schemas.microsoft.com/office/drawing/2014/main" val="377508567"/>
                    </a:ext>
                  </a:extLst>
                </a:gridCol>
              </a:tblGrid>
              <a:tr h="287844">
                <a:tc gridSpan="3">
                  <a:txBody>
                    <a:bodyPr/>
                    <a:lstStyle/>
                    <a:p>
                      <a:pPr algn="ctr" fontAlgn="b"/>
                      <a:r>
                        <a:rPr lang="en-US" sz="1600" u="none" strike="noStrike" dirty="0">
                          <a:effectLst/>
                        </a:rPr>
                        <a:t>One-Way ANOVA </a:t>
                      </a:r>
                      <a:r>
                        <a:rPr lang="en-US" sz="1200" u="none" strike="noStrike" dirty="0">
                          <a:effectLst/>
                        </a:rPr>
                        <a:t>(between-subjects factor)</a:t>
                      </a:r>
                      <a:endParaRPr lang="en-US" sz="1200" b="0" i="0" u="none" strike="noStrike" dirty="0">
                        <a:solidFill>
                          <a:srgbClr val="000000"/>
                        </a:solidFill>
                        <a:effectLst/>
                        <a:latin typeface="Calibri" panose="020F050202020403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50807141"/>
                  </a:ext>
                </a:extLst>
              </a:tr>
              <a:tr h="292578">
                <a:tc>
                  <a:txBody>
                    <a:bodyPr/>
                    <a:lstStyle/>
                    <a:p>
                      <a:pPr algn="ctr" fontAlgn="b"/>
                      <a:r>
                        <a:rPr lang="en-US" sz="1600" u="none" strike="noStrike">
                          <a:effectLst/>
                        </a:rPr>
                        <a:t>Subject</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IV level</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DV data</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7097739"/>
                  </a:ext>
                </a:extLst>
              </a:tr>
              <a:tr h="292578">
                <a:tc>
                  <a:txBody>
                    <a:bodyPr/>
                    <a:lstStyle/>
                    <a:p>
                      <a:pPr algn="ctr" fontAlgn="b"/>
                      <a:r>
                        <a:rPr lang="en-US" sz="1600" u="none" strike="noStrike">
                          <a:effectLst/>
                        </a:rPr>
                        <a:t>1</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23</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5583067"/>
                  </a:ext>
                </a:extLst>
              </a:tr>
              <a:tr h="292578">
                <a:tc>
                  <a:txBody>
                    <a:bodyPr/>
                    <a:lstStyle/>
                    <a:p>
                      <a:pPr algn="ctr" fontAlgn="b"/>
                      <a:r>
                        <a:rPr lang="en-US" sz="1600" u="none" strike="noStrike">
                          <a:effectLst/>
                        </a:rPr>
                        <a:t>2</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34</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341373"/>
                  </a:ext>
                </a:extLst>
              </a:tr>
              <a:tr h="292578">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1</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14</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1160588"/>
                  </a:ext>
                </a:extLst>
              </a:tr>
              <a:tr h="292578">
                <a:tc>
                  <a:txBody>
                    <a:bodyPr/>
                    <a:lstStyle/>
                    <a:p>
                      <a:pPr algn="ctr" fontAlgn="b"/>
                      <a:r>
                        <a:rPr lang="en-US" sz="1600" u="none" strike="noStrike">
                          <a:effectLst/>
                        </a:rPr>
                        <a:t>4</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1</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25</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650904"/>
                  </a:ext>
                </a:extLst>
              </a:tr>
              <a:tr h="292578">
                <a:tc>
                  <a:txBody>
                    <a:bodyPr/>
                    <a:lstStyle/>
                    <a:p>
                      <a:pPr algn="ctr" fontAlgn="b"/>
                      <a:r>
                        <a:rPr lang="en-US" sz="1600" u="none" strike="noStrike">
                          <a:effectLst/>
                        </a:rPr>
                        <a:t>5</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2</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34</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712730"/>
                  </a:ext>
                </a:extLst>
              </a:tr>
              <a:tr h="292578">
                <a:tc>
                  <a:txBody>
                    <a:bodyPr/>
                    <a:lstStyle/>
                    <a:p>
                      <a:pPr algn="ctr" fontAlgn="b"/>
                      <a:r>
                        <a:rPr lang="en-US" sz="1600" u="none" strike="noStrike">
                          <a:effectLst/>
                        </a:rPr>
                        <a:t>6</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2</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55</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7766530"/>
                  </a:ext>
                </a:extLst>
              </a:tr>
              <a:tr h="292578">
                <a:tc>
                  <a:txBody>
                    <a:bodyPr/>
                    <a:lstStyle/>
                    <a:p>
                      <a:pPr algn="ctr" fontAlgn="b"/>
                      <a:r>
                        <a:rPr lang="en-US" sz="1600" u="none" strike="noStrike">
                          <a:effectLst/>
                        </a:rPr>
                        <a:t>7</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2</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44</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4129764"/>
                  </a:ext>
                </a:extLst>
              </a:tr>
              <a:tr h="292578">
                <a:tc>
                  <a:txBody>
                    <a:bodyPr/>
                    <a:lstStyle/>
                    <a:p>
                      <a:pPr algn="ctr" fontAlgn="b"/>
                      <a:r>
                        <a:rPr lang="en-US" sz="1600" u="none" strike="noStrike">
                          <a:effectLst/>
                        </a:rPr>
                        <a:t>8</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2</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35</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9018955"/>
                  </a:ext>
                </a:extLst>
              </a:tr>
              <a:tr h="292578">
                <a:tc>
                  <a:txBody>
                    <a:bodyPr/>
                    <a:lstStyle/>
                    <a:p>
                      <a:pPr algn="ctr" fontAlgn="b"/>
                      <a:r>
                        <a:rPr lang="en-US" sz="1600" u="none" strike="noStrike">
                          <a:effectLst/>
                        </a:rPr>
                        <a:t>9</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24</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6356981"/>
                  </a:ext>
                </a:extLst>
              </a:tr>
              <a:tr h="292578">
                <a:tc>
                  <a:txBody>
                    <a:bodyPr/>
                    <a:lstStyle/>
                    <a:p>
                      <a:pPr algn="ctr" fontAlgn="b"/>
                      <a:r>
                        <a:rPr lang="en-US" sz="1600" u="none" strike="noStrike">
                          <a:effectLst/>
                        </a:rPr>
                        <a:t>10</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64</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5493270"/>
                  </a:ext>
                </a:extLst>
              </a:tr>
              <a:tr h="292578">
                <a:tc>
                  <a:txBody>
                    <a:bodyPr/>
                    <a:lstStyle/>
                    <a:p>
                      <a:pPr algn="ctr" fontAlgn="b"/>
                      <a:r>
                        <a:rPr lang="en-US" sz="1600" u="none" strike="noStrike">
                          <a:effectLst/>
                        </a:rPr>
                        <a:t>11</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12</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2080311"/>
                  </a:ext>
                </a:extLst>
              </a:tr>
              <a:tr h="292578">
                <a:tc>
                  <a:txBody>
                    <a:bodyPr/>
                    <a:lstStyle/>
                    <a:p>
                      <a:pPr algn="ctr" fontAlgn="b"/>
                      <a:r>
                        <a:rPr lang="en-US" sz="1600" u="none" strike="noStrike">
                          <a:effectLst/>
                        </a:rPr>
                        <a:t>12</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effectLst/>
                        </a:rPr>
                        <a:t>3</a:t>
                      </a:r>
                      <a:endParaRPr lang="en-U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23</a:t>
                      </a:r>
                      <a:endParaRPr lang="en-US" sz="1600" b="0"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9990742"/>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159329366"/>
              </p:ext>
            </p:extLst>
          </p:nvPr>
        </p:nvGraphicFramePr>
        <p:xfrm>
          <a:off x="5715000" y="2233246"/>
          <a:ext cx="5867401" cy="4091360"/>
        </p:xfrm>
        <a:graphic>
          <a:graphicData uri="http://schemas.openxmlformats.org/drawingml/2006/table">
            <a:tbl>
              <a:tblPr>
                <a:tableStyleId>{5C22544A-7EE6-4342-B048-85BDC9FD1C3A}</a:tableStyleId>
              </a:tblPr>
              <a:tblGrid>
                <a:gridCol w="1081766">
                  <a:extLst>
                    <a:ext uri="{9D8B030D-6E8A-4147-A177-3AD203B41FA5}">
                      <a16:colId xmlns:a16="http://schemas.microsoft.com/office/drawing/2014/main" val="3932497562"/>
                    </a:ext>
                  </a:extLst>
                </a:gridCol>
                <a:gridCol w="1622647">
                  <a:extLst>
                    <a:ext uri="{9D8B030D-6E8A-4147-A177-3AD203B41FA5}">
                      <a16:colId xmlns:a16="http://schemas.microsoft.com/office/drawing/2014/main" val="2638233852"/>
                    </a:ext>
                  </a:extLst>
                </a:gridCol>
                <a:gridCol w="1575615">
                  <a:extLst>
                    <a:ext uri="{9D8B030D-6E8A-4147-A177-3AD203B41FA5}">
                      <a16:colId xmlns:a16="http://schemas.microsoft.com/office/drawing/2014/main" val="2980914486"/>
                    </a:ext>
                  </a:extLst>
                </a:gridCol>
                <a:gridCol w="1587373">
                  <a:extLst>
                    <a:ext uri="{9D8B030D-6E8A-4147-A177-3AD203B41FA5}">
                      <a16:colId xmlns:a16="http://schemas.microsoft.com/office/drawing/2014/main" val="2456537188"/>
                    </a:ext>
                  </a:extLst>
                </a:gridCol>
              </a:tblGrid>
              <a:tr h="292240">
                <a:tc gridSpan="4">
                  <a:txBody>
                    <a:bodyPr/>
                    <a:lstStyle/>
                    <a:p>
                      <a:pPr algn="ctr" fontAlgn="b"/>
                      <a:r>
                        <a:rPr lang="en-US" sz="1600" u="none" strike="noStrike" dirty="0">
                          <a:solidFill>
                            <a:srgbClr val="0070C0"/>
                          </a:solidFill>
                          <a:effectLst/>
                        </a:rPr>
                        <a:t>One-Way ANOVA (within-subjects factor)</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9919981"/>
                  </a:ext>
                </a:extLst>
              </a:tr>
              <a:tr h="292240">
                <a:tc>
                  <a:txBody>
                    <a:bodyPr/>
                    <a:lstStyle/>
                    <a:p>
                      <a:pPr algn="ctr" fontAlgn="b"/>
                      <a:r>
                        <a:rPr lang="en-US" sz="1600" u="none" strike="noStrike" dirty="0">
                          <a:solidFill>
                            <a:srgbClr val="0070C0"/>
                          </a:solidFill>
                          <a:effectLst/>
                        </a:rPr>
                        <a:t>Subject</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DV data/IV level 1</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DV data/IV level 2</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DV data/IV level 3</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5498301"/>
                  </a:ext>
                </a:extLst>
              </a:tr>
              <a:tr h="292240">
                <a:tc>
                  <a:txBody>
                    <a:bodyPr/>
                    <a:lstStyle/>
                    <a:p>
                      <a:pPr algn="ctr" fontAlgn="b"/>
                      <a:r>
                        <a:rPr lang="en-US" sz="1600" u="none" strike="noStrike" dirty="0">
                          <a:solidFill>
                            <a:srgbClr val="0070C0"/>
                          </a:solidFill>
                          <a:effectLst/>
                        </a:rPr>
                        <a:t>1</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23</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14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43</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7578350"/>
                  </a:ext>
                </a:extLst>
              </a:tr>
              <a:tr h="292240">
                <a:tc>
                  <a:txBody>
                    <a:bodyPr/>
                    <a:lstStyle/>
                    <a:p>
                      <a:pPr algn="ctr" fontAlgn="b"/>
                      <a:r>
                        <a:rPr lang="en-US" sz="1600" u="none" strike="noStrike">
                          <a:solidFill>
                            <a:srgbClr val="0070C0"/>
                          </a:solidFill>
                          <a:effectLst/>
                        </a:rPr>
                        <a:t>2</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25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25</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1856208"/>
                  </a:ext>
                </a:extLst>
              </a:tr>
              <a:tr h="292240">
                <a:tc>
                  <a:txBody>
                    <a:bodyPr/>
                    <a:lstStyle/>
                    <a:p>
                      <a:pPr algn="ctr" fontAlgn="b"/>
                      <a:r>
                        <a:rPr lang="en-US" sz="1600" u="none" strike="noStrike">
                          <a:solidFill>
                            <a:srgbClr val="0070C0"/>
                          </a:solidFill>
                          <a:effectLst/>
                        </a:rPr>
                        <a:t>3</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14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43</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54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4076087"/>
                  </a:ext>
                </a:extLst>
              </a:tr>
              <a:tr h="292240">
                <a:tc>
                  <a:txBody>
                    <a:bodyPr/>
                    <a:lstStyle/>
                    <a:p>
                      <a:pPr algn="ctr" fontAlgn="b"/>
                      <a:r>
                        <a:rPr lang="en-US" sz="1600" u="none" strike="noStrike">
                          <a:solidFill>
                            <a:srgbClr val="0070C0"/>
                          </a:solidFill>
                          <a:effectLst/>
                        </a:rPr>
                        <a:t>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25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25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1685877"/>
                  </a:ext>
                </a:extLst>
              </a:tr>
              <a:tr h="292240">
                <a:tc>
                  <a:txBody>
                    <a:bodyPr/>
                    <a:lstStyle/>
                    <a:p>
                      <a:pPr algn="ctr" fontAlgn="b"/>
                      <a:r>
                        <a:rPr lang="en-US" sz="1600" u="none" strike="noStrike">
                          <a:solidFill>
                            <a:srgbClr val="0070C0"/>
                          </a:solidFill>
                          <a:effectLst/>
                        </a:rPr>
                        <a:t>5</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54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55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7929885"/>
                  </a:ext>
                </a:extLst>
              </a:tr>
              <a:tr h="292240">
                <a:tc>
                  <a:txBody>
                    <a:bodyPr/>
                    <a:lstStyle/>
                    <a:p>
                      <a:pPr algn="ctr" fontAlgn="b"/>
                      <a:r>
                        <a:rPr lang="en-US" sz="1600" u="none" strike="noStrike">
                          <a:solidFill>
                            <a:srgbClr val="0070C0"/>
                          </a:solidFill>
                          <a:effectLst/>
                        </a:rPr>
                        <a:t>6</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55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44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0765368"/>
                  </a:ext>
                </a:extLst>
              </a:tr>
              <a:tr h="292240">
                <a:tc>
                  <a:txBody>
                    <a:bodyPr/>
                    <a:lstStyle/>
                    <a:p>
                      <a:pPr algn="ctr" fontAlgn="b"/>
                      <a:r>
                        <a:rPr lang="en-US" sz="1600" u="none" strike="noStrike">
                          <a:solidFill>
                            <a:srgbClr val="0070C0"/>
                          </a:solidFill>
                          <a:effectLst/>
                        </a:rPr>
                        <a:t>7</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44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53</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0467845"/>
                  </a:ext>
                </a:extLst>
              </a:tr>
              <a:tr h="292240">
                <a:tc>
                  <a:txBody>
                    <a:bodyPr/>
                    <a:lstStyle/>
                    <a:p>
                      <a:pPr algn="ctr" fontAlgn="b"/>
                      <a:r>
                        <a:rPr lang="en-US" sz="1600" u="none" strike="noStrike">
                          <a:solidFill>
                            <a:srgbClr val="0070C0"/>
                          </a:solidFill>
                          <a:effectLst/>
                        </a:rPr>
                        <a:t>8</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35</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13</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25</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2219040"/>
                  </a:ext>
                </a:extLst>
              </a:tr>
              <a:tr h="292240">
                <a:tc>
                  <a:txBody>
                    <a:bodyPr/>
                    <a:lstStyle/>
                    <a:p>
                      <a:pPr algn="ctr" fontAlgn="b"/>
                      <a:r>
                        <a:rPr lang="en-US" sz="1600" u="none" strike="noStrike">
                          <a:solidFill>
                            <a:srgbClr val="0070C0"/>
                          </a:solidFill>
                          <a:effectLst/>
                        </a:rPr>
                        <a:t>9</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24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42</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23</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244542"/>
                  </a:ext>
                </a:extLst>
              </a:tr>
              <a:tr h="292240">
                <a:tc>
                  <a:txBody>
                    <a:bodyPr/>
                    <a:lstStyle/>
                    <a:p>
                      <a:pPr algn="ctr" fontAlgn="b"/>
                      <a:r>
                        <a:rPr lang="en-US" sz="1600" u="none" strike="noStrike">
                          <a:solidFill>
                            <a:srgbClr val="0070C0"/>
                          </a:solidFill>
                          <a:effectLst/>
                        </a:rPr>
                        <a:t>10</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64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31</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5742489"/>
                  </a:ext>
                </a:extLst>
              </a:tr>
              <a:tr h="292240">
                <a:tc>
                  <a:txBody>
                    <a:bodyPr/>
                    <a:lstStyle/>
                    <a:p>
                      <a:pPr algn="ctr" fontAlgn="b"/>
                      <a:r>
                        <a:rPr lang="en-US" sz="1600" u="none" strike="noStrike">
                          <a:solidFill>
                            <a:srgbClr val="0070C0"/>
                          </a:solidFill>
                          <a:effectLst/>
                        </a:rPr>
                        <a:t>11</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12</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24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14</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6314637"/>
                  </a:ext>
                </a:extLst>
              </a:tr>
              <a:tr h="292240">
                <a:tc>
                  <a:txBody>
                    <a:bodyPr/>
                    <a:lstStyle/>
                    <a:p>
                      <a:pPr algn="ctr" fontAlgn="b"/>
                      <a:r>
                        <a:rPr lang="en-US" sz="1600" u="none" strike="noStrike">
                          <a:solidFill>
                            <a:srgbClr val="0070C0"/>
                          </a:solidFill>
                          <a:effectLst/>
                        </a:rPr>
                        <a:t>12</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23</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a:solidFill>
                            <a:srgbClr val="0070C0"/>
                          </a:solidFill>
                          <a:effectLst/>
                        </a:rPr>
                        <a:t>34</a:t>
                      </a:r>
                      <a:endParaRPr lang="en-US" sz="1600" b="0" i="0" u="none" strike="noStrike">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rgbClr val="0070C0"/>
                          </a:solidFill>
                          <a:effectLst/>
                        </a:rPr>
                        <a:t>31</a:t>
                      </a:r>
                      <a:endParaRPr lang="en-US" sz="1600" b="0" i="0" u="none" strike="noStrike" dirty="0">
                        <a:solidFill>
                          <a:srgbClr val="0070C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6393864"/>
                  </a:ext>
                </a:extLst>
              </a:tr>
            </a:tbl>
          </a:graphicData>
        </a:graphic>
      </p:graphicFrame>
    </p:spTree>
    <p:extLst>
      <p:ext uri="{BB962C8B-B14F-4D97-AF65-F5344CB8AC3E}">
        <p14:creationId xmlns:p14="http://schemas.microsoft.com/office/powerpoint/2010/main" val="23560938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792162"/>
          </a:xfrm>
        </p:spPr>
        <p:txBody>
          <a:bodyPr>
            <a:normAutofit/>
          </a:bodyPr>
          <a:lstStyle/>
          <a:p>
            <a:r>
              <a:rPr lang="en-US" sz="3200" dirty="0"/>
              <a:t>Demo data set: Obesity % by state from 2011 to 2015</a:t>
            </a:r>
          </a:p>
        </p:txBody>
      </p:sp>
      <p:pic>
        <p:nvPicPr>
          <p:cNvPr id="2050" name="Picture 2" descr="https://i.gyazo.com/90b9846f87f5be6b6aabb1da73a9a6bd.png"/>
          <p:cNvPicPr>
            <a:picLocks noChangeAspect="1" noChangeArrowheads="1"/>
          </p:cNvPicPr>
          <p:nvPr/>
        </p:nvPicPr>
        <p:blipFill rotWithShape="1">
          <a:blip r:embed="rId3">
            <a:extLst>
              <a:ext uri="{28A0092B-C50C-407E-A947-70E740481C1C}">
                <a14:useLocalDpi xmlns:a14="http://schemas.microsoft.com/office/drawing/2010/main" val="0"/>
              </a:ext>
            </a:extLst>
          </a:blip>
          <a:srcRect b="13583"/>
          <a:stretch/>
        </p:blipFill>
        <p:spPr bwMode="auto">
          <a:xfrm>
            <a:off x="3124200" y="1066800"/>
            <a:ext cx="7172325" cy="560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861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639762"/>
          </a:xfrm>
        </p:spPr>
        <p:txBody>
          <a:bodyPr>
            <a:normAutofit/>
          </a:bodyPr>
          <a:lstStyle/>
          <a:p>
            <a:r>
              <a:rPr lang="en-US" sz="3200" dirty="0"/>
              <a:t>Research question and hypotheses</a:t>
            </a:r>
          </a:p>
        </p:txBody>
      </p:sp>
      <p:sp>
        <p:nvSpPr>
          <p:cNvPr id="3" name="Content Placeholder 2"/>
          <p:cNvSpPr>
            <a:spLocks noGrp="1"/>
          </p:cNvSpPr>
          <p:nvPr>
            <p:ph idx="1"/>
          </p:nvPr>
        </p:nvSpPr>
        <p:spPr>
          <a:xfrm>
            <a:off x="1914144" y="1066800"/>
            <a:ext cx="9997440" cy="5562600"/>
          </a:xfrm>
        </p:spPr>
        <p:txBody>
          <a:bodyPr>
            <a:normAutofit/>
          </a:bodyPr>
          <a:lstStyle/>
          <a:p>
            <a:r>
              <a:rPr lang="en-US" sz="2000" i="1" dirty="0"/>
              <a:t>Research question: </a:t>
            </a:r>
          </a:p>
          <a:p>
            <a:pPr marL="82296" indent="0">
              <a:buNone/>
            </a:pPr>
            <a:r>
              <a:rPr lang="en-US" sz="2000" b="1" dirty="0">
                <a:solidFill>
                  <a:srgbClr val="0070C0"/>
                </a:solidFill>
              </a:rPr>
              <a:t>Did obesity rate change significantly across the five years from 2011 to 2015?</a:t>
            </a:r>
          </a:p>
          <a:p>
            <a:pPr marL="82296" indent="0">
              <a:buNone/>
            </a:pPr>
            <a:r>
              <a:rPr lang="en-US" sz="2000" dirty="0">
                <a:solidFill>
                  <a:schemeClr val="bg1">
                    <a:lumMod val="50000"/>
                  </a:schemeClr>
                </a:solidFill>
              </a:rPr>
              <a:t>Did obesity rate (DV) change depending on the year (IV)?</a:t>
            </a:r>
          </a:p>
          <a:p>
            <a:endParaRPr lang="en-US" sz="2000" dirty="0"/>
          </a:p>
          <a:p>
            <a:r>
              <a:rPr lang="en-US" sz="2000" i="1" dirty="0"/>
              <a:t>Null hypothesis: </a:t>
            </a:r>
          </a:p>
          <a:p>
            <a:pPr marL="82296" indent="0">
              <a:buNone/>
            </a:pPr>
            <a:r>
              <a:rPr lang="en-US" sz="2000" b="1" dirty="0">
                <a:solidFill>
                  <a:srgbClr val="0070C0"/>
                </a:solidFill>
              </a:rPr>
              <a:t>Obesity rate did not change across the five years from 2011 to 2015. </a:t>
            </a:r>
          </a:p>
          <a:p>
            <a:pPr marL="82296" indent="0">
              <a:buNone/>
            </a:pPr>
            <a:r>
              <a:rPr lang="el-GR" sz="2000" b="1" i="1" dirty="0">
                <a:solidFill>
                  <a:srgbClr val="0070C0"/>
                </a:solidFill>
                <a:latin typeface="Cambria Math" panose="02040503050406030204" pitchFamily="18" charset="0"/>
                <a:ea typeface="Cambria Math" panose="02040503050406030204" pitchFamily="18" charset="0"/>
              </a:rPr>
              <a:t>μ</a:t>
            </a:r>
            <a:r>
              <a:rPr lang="en-US" sz="2000" b="1" i="1" dirty="0">
                <a:solidFill>
                  <a:srgbClr val="0070C0"/>
                </a:solidFill>
                <a:latin typeface="Cambria Math" panose="02040503050406030204" pitchFamily="18" charset="0"/>
                <a:ea typeface="Cambria Math" panose="02040503050406030204" pitchFamily="18" charset="0"/>
              </a:rPr>
              <a:t>2011 = </a:t>
            </a:r>
            <a:r>
              <a:rPr lang="el-GR" sz="2000" b="1" i="1" dirty="0">
                <a:solidFill>
                  <a:srgbClr val="0070C0"/>
                </a:solidFill>
                <a:latin typeface="Cambria Math" panose="02040503050406030204" pitchFamily="18" charset="0"/>
                <a:ea typeface="Cambria Math" panose="02040503050406030204" pitchFamily="18" charset="0"/>
              </a:rPr>
              <a:t>μ</a:t>
            </a:r>
            <a:r>
              <a:rPr lang="en-US" sz="2000" b="1" i="1" dirty="0">
                <a:solidFill>
                  <a:srgbClr val="0070C0"/>
                </a:solidFill>
                <a:latin typeface="Cambria Math" panose="02040503050406030204" pitchFamily="18" charset="0"/>
                <a:ea typeface="Cambria Math" panose="02040503050406030204" pitchFamily="18" charset="0"/>
              </a:rPr>
              <a:t>2012 = </a:t>
            </a:r>
            <a:r>
              <a:rPr lang="el-GR" sz="2000" b="1" i="1" dirty="0">
                <a:solidFill>
                  <a:srgbClr val="0070C0"/>
                </a:solidFill>
                <a:latin typeface="Cambria Math" panose="02040503050406030204" pitchFamily="18" charset="0"/>
                <a:ea typeface="Cambria Math" panose="02040503050406030204" pitchFamily="18" charset="0"/>
              </a:rPr>
              <a:t>μ</a:t>
            </a:r>
            <a:r>
              <a:rPr lang="en-US" sz="2000" b="1" i="1" dirty="0">
                <a:solidFill>
                  <a:srgbClr val="0070C0"/>
                </a:solidFill>
                <a:latin typeface="Cambria Math" panose="02040503050406030204" pitchFamily="18" charset="0"/>
                <a:ea typeface="Cambria Math" panose="02040503050406030204" pitchFamily="18" charset="0"/>
              </a:rPr>
              <a:t>2013 = </a:t>
            </a:r>
            <a:r>
              <a:rPr lang="el-GR" sz="2000" b="1" i="1" dirty="0">
                <a:solidFill>
                  <a:srgbClr val="0070C0"/>
                </a:solidFill>
                <a:latin typeface="Cambria Math" panose="02040503050406030204" pitchFamily="18" charset="0"/>
                <a:ea typeface="Cambria Math" panose="02040503050406030204" pitchFamily="18" charset="0"/>
              </a:rPr>
              <a:t>μ</a:t>
            </a:r>
            <a:r>
              <a:rPr lang="en-US" sz="2000" b="1" i="1" dirty="0">
                <a:solidFill>
                  <a:srgbClr val="0070C0"/>
                </a:solidFill>
                <a:latin typeface="Cambria Math" panose="02040503050406030204" pitchFamily="18" charset="0"/>
                <a:ea typeface="Cambria Math" panose="02040503050406030204" pitchFamily="18" charset="0"/>
              </a:rPr>
              <a:t>2014 = </a:t>
            </a:r>
            <a:r>
              <a:rPr lang="el-GR" sz="2000" b="1" i="1" dirty="0">
                <a:solidFill>
                  <a:srgbClr val="0070C0"/>
                </a:solidFill>
                <a:latin typeface="Cambria Math" panose="02040503050406030204" pitchFamily="18" charset="0"/>
                <a:ea typeface="Cambria Math" panose="02040503050406030204" pitchFamily="18" charset="0"/>
              </a:rPr>
              <a:t>μ</a:t>
            </a:r>
            <a:r>
              <a:rPr lang="en-US" sz="2000" b="1" i="1" dirty="0">
                <a:solidFill>
                  <a:srgbClr val="0070C0"/>
                </a:solidFill>
                <a:latin typeface="Cambria Math" panose="02040503050406030204" pitchFamily="18" charset="0"/>
                <a:ea typeface="Cambria Math" panose="02040503050406030204" pitchFamily="18" charset="0"/>
              </a:rPr>
              <a:t>2015</a:t>
            </a:r>
          </a:p>
          <a:p>
            <a:r>
              <a:rPr lang="en-US" sz="2000" i="1" dirty="0"/>
              <a:t>Alternative hypothesis: </a:t>
            </a:r>
          </a:p>
          <a:p>
            <a:pPr marL="82296" indent="0">
              <a:buNone/>
            </a:pPr>
            <a:r>
              <a:rPr lang="en-US" sz="2000" b="1" dirty="0">
                <a:solidFill>
                  <a:srgbClr val="0070C0"/>
                </a:solidFill>
              </a:rPr>
              <a:t>Obesity rate changed across the five years from 2011 to 2015.</a:t>
            </a:r>
          </a:p>
          <a:p>
            <a:endParaRPr lang="en-US" sz="2000" dirty="0"/>
          </a:p>
          <a:p>
            <a:r>
              <a:rPr lang="en-US" sz="2000" dirty="0"/>
              <a:t>Statistical test:</a:t>
            </a:r>
          </a:p>
          <a:p>
            <a:pPr marL="82296" indent="0">
              <a:buNone/>
            </a:pPr>
            <a:r>
              <a:rPr lang="en-US" sz="2000" b="1" dirty="0">
                <a:solidFill>
                  <a:srgbClr val="0070C0"/>
                </a:solidFill>
              </a:rPr>
              <a:t>One-way repeated-measures ANOVA</a:t>
            </a:r>
          </a:p>
          <a:p>
            <a:pPr marL="82296" indent="0">
              <a:buNone/>
            </a:pPr>
            <a:r>
              <a:rPr lang="en-US" sz="2000" dirty="0">
                <a:solidFill>
                  <a:schemeClr val="bg1">
                    <a:lumMod val="50000"/>
                  </a:schemeClr>
                </a:solidFill>
              </a:rPr>
              <a:t>Because each state provides data repeatedly every year from 2011 to 2015.</a:t>
            </a:r>
          </a:p>
          <a:p>
            <a:pPr marL="82296" indent="0">
              <a:buNone/>
            </a:pPr>
            <a:r>
              <a:rPr lang="en-US" sz="2000" dirty="0">
                <a:solidFill>
                  <a:schemeClr val="bg1">
                    <a:lumMod val="50000"/>
                  </a:schemeClr>
                </a:solidFill>
              </a:rPr>
              <a:t>Note that the “subject” does not have to be a person!</a:t>
            </a:r>
          </a:p>
        </p:txBody>
      </p:sp>
    </p:spTree>
    <p:extLst>
      <p:ext uri="{BB962C8B-B14F-4D97-AF65-F5344CB8AC3E}">
        <p14:creationId xmlns:p14="http://schemas.microsoft.com/office/powerpoint/2010/main" val="4263083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639762"/>
          </a:xfrm>
        </p:spPr>
        <p:txBody>
          <a:bodyPr>
            <a:normAutofit/>
          </a:bodyPr>
          <a:lstStyle/>
          <a:p>
            <a:r>
              <a:rPr lang="en-US" sz="2800" dirty="0"/>
              <a:t>SPSS: Setting up the ANOVA to run</a:t>
            </a:r>
          </a:p>
        </p:txBody>
      </p:sp>
      <p:pic>
        <p:nvPicPr>
          <p:cNvPr id="8"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l="8290" t="13412" r="58171" b="18831"/>
          <a:stretch/>
        </p:blipFill>
        <p:spPr>
          <a:xfrm>
            <a:off x="4800600" y="1143000"/>
            <a:ext cx="7107936" cy="4876800"/>
          </a:xfrm>
        </p:spPr>
      </p:pic>
      <p:sp>
        <p:nvSpPr>
          <p:cNvPr id="9" name="TextBox 8"/>
          <p:cNvSpPr txBox="1"/>
          <p:nvPr/>
        </p:nvSpPr>
        <p:spPr>
          <a:xfrm>
            <a:off x="1914145" y="1143000"/>
            <a:ext cx="2962656" cy="5170646"/>
          </a:xfrm>
          <a:prstGeom prst="rect">
            <a:avLst/>
          </a:prstGeom>
          <a:noFill/>
        </p:spPr>
        <p:txBody>
          <a:bodyPr wrap="square" rtlCol="0">
            <a:spAutoFit/>
          </a:bodyPr>
          <a:lstStyle/>
          <a:p>
            <a:pPr marL="285750" indent="-285750">
              <a:buFont typeface="Arial" panose="020B0604020202020204" pitchFamily="34" charset="0"/>
              <a:buChar char="•"/>
            </a:pPr>
            <a:r>
              <a:rPr lang="en-US" sz="2400" dirty="0"/>
              <a:t>Analyze - General Linear Model –</a:t>
            </a:r>
          </a:p>
          <a:p>
            <a:r>
              <a:rPr lang="en-US" sz="2400" dirty="0"/>
              <a:t>Repeated Measures</a:t>
            </a:r>
          </a:p>
          <a:p>
            <a:endParaRPr lang="en-US" sz="2400" dirty="0"/>
          </a:p>
          <a:p>
            <a:pPr marL="285750" indent="-285750">
              <a:buFont typeface="Arial" panose="020B0604020202020204" pitchFamily="34" charset="0"/>
              <a:buChar char="•"/>
            </a:pPr>
            <a:r>
              <a:rPr lang="en-US" sz="2400" dirty="0"/>
              <a:t>Enter Factor Name, specify number of levels, click “Add”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Enter DV for Measure Name, click “Add”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Click “Define”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338756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43200" y="304800"/>
            <a:ext cx="4953000" cy="156966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US" sz="2000" b="1" dirty="0"/>
              <a:t>Specify which column is which level: </a:t>
            </a:r>
          </a:p>
          <a:p>
            <a:r>
              <a:rPr lang="en-US" sz="2000" dirty="0"/>
              <a:t>Select all the levels of the factor, click the “</a:t>
            </a:r>
            <a:r>
              <a:rPr lang="en-US" sz="2000" dirty="0">
                <a:sym typeface="Wingdings" panose="05000000000000000000" pitchFamily="2" charset="2"/>
              </a:rPr>
              <a:t>” to move them into Within-Subject Variables</a:t>
            </a:r>
          </a:p>
          <a:p>
            <a:r>
              <a:rPr lang="en-US" dirty="0">
                <a:sym typeface="Wingdings" panose="05000000000000000000" pitchFamily="2" charset="2"/>
              </a:rPr>
              <a:t>(Hold control or command key to select multiple levels at once)</a:t>
            </a:r>
          </a:p>
        </p:txBody>
      </p:sp>
      <p:pic>
        <p:nvPicPr>
          <p:cNvPr id="10" name="Content Placeholder 9"/>
          <p:cNvPicPr>
            <a:picLocks noGrp="1" noChangeAspect="1"/>
          </p:cNvPicPr>
          <p:nvPr>
            <p:ph idx="1"/>
          </p:nvPr>
        </p:nvPicPr>
        <p:blipFill rotWithShape="1">
          <a:blip r:embed="rId3">
            <a:extLst>
              <a:ext uri="{28A0092B-C50C-407E-A947-70E740481C1C}">
                <a14:useLocalDpi xmlns:a14="http://schemas.microsoft.com/office/drawing/2010/main" val="0"/>
              </a:ext>
            </a:extLst>
          </a:blip>
          <a:srcRect l="18124" t="24991" r="66484" b="23171"/>
          <a:stretch/>
        </p:blipFill>
        <p:spPr>
          <a:xfrm>
            <a:off x="7772400" y="152400"/>
            <a:ext cx="3581400" cy="3979333"/>
          </a:xfrm>
          <a:ln>
            <a:solidFill>
              <a:schemeClr val="accent2"/>
            </a:solidFill>
          </a:ln>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6971" t="21111" r="65529" b="21111"/>
          <a:stretch/>
        </p:blipFill>
        <p:spPr>
          <a:xfrm>
            <a:off x="1828800" y="2453373"/>
            <a:ext cx="4572000" cy="4245429"/>
          </a:xfrm>
          <a:prstGeom prst="rect">
            <a:avLst/>
          </a:prstGeom>
          <a:ln>
            <a:solidFill>
              <a:srgbClr val="C00000"/>
            </a:solidFill>
          </a:ln>
        </p:spPr>
      </p:pic>
      <p:sp>
        <p:nvSpPr>
          <p:cNvPr id="14" name="TextBox 13"/>
          <p:cNvSpPr txBox="1"/>
          <p:nvPr/>
        </p:nvSpPr>
        <p:spPr>
          <a:xfrm>
            <a:off x="6553200" y="4953000"/>
            <a:ext cx="5486400" cy="1631216"/>
          </a:xfrm>
          <a:prstGeom prst="rect">
            <a:avLst/>
          </a:prstGeom>
          <a:noFill/>
          <a:ln>
            <a:solidFill>
              <a:srgbClr val="C00000"/>
            </a:solidFill>
          </a:ln>
        </p:spPr>
        <p:txBody>
          <a:bodyPr wrap="square" rtlCol="0">
            <a:spAutoFit/>
          </a:bodyPr>
          <a:lstStyle/>
          <a:p>
            <a:pPr marL="285750" indent="-285750">
              <a:buFont typeface="Arial" panose="020B0604020202020204" pitchFamily="34" charset="0"/>
              <a:buChar char="•"/>
            </a:pPr>
            <a:r>
              <a:rPr lang="en-US" sz="2000" b="1" dirty="0"/>
              <a:t>Select follow-up tests between levels:</a:t>
            </a:r>
          </a:p>
          <a:p>
            <a:r>
              <a:rPr lang="en-US" sz="2000" dirty="0"/>
              <a:t>In “Contrasts”, highlight the within-subjects factor, select Contrast to “Repeated”, then click “Change”</a:t>
            </a:r>
          </a:p>
          <a:p>
            <a:r>
              <a:rPr lang="en-US" dirty="0"/>
              <a:t>(This will contrast each pair of levels from first to last: 2011 vs 2012, 2012 vs 2013… etc.)</a:t>
            </a:r>
          </a:p>
        </p:txBody>
      </p:sp>
    </p:spTree>
    <p:extLst>
      <p:ext uri="{BB962C8B-B14F-4D97-AF65-F5344CB8AC3E}">
        <p14:creationId xmlns:p14="http://schemas.microsoft.com/office/powerpoint/2010/main" val="1311627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l="18200" t="24252" r="66555" b="24253"/>
          <a:stretch/>
        </p:blipFill>
        <p:spPr>
          <a:xfrm>
            <a:off x="7315200" y="152400"/>
            <a:ext cx="4343400" cy="4126230"/>
          </a:xfrm>
          <a:ln>
            <a:solidFill>
              <a:schemeClr val="accent2"/>
            </a:solidFill>
          </a:ln>
        </p:spPr>
      </p:pic>
      <p:sp>
        <p:nvSpPr>
          <p:cNvPr id="9" name="TextBox 8"/>
          <p:cNvSpPr txBox="1"/>
          <p:nvPr/>
        </p:nvSpPr>
        <p:spPr>
          <a:xfrm>
            <a:off x="2133600" y="228600"/>
            <a:ext cx="4953000" cy="160043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Font typeface="Arial" panose="020B0604020202020204" pitchFamily="34" charset="0"/>
              <a:buChar char="•"/>
            </a:pPr>
            <a:r>
              <a:rPr lang="en-US" sz="2000" dirty="0"/>
              <a:t>If you click on “Post Hoc”, there will be no choices available because post hoc comparisons are only for between-subjects factors with 3 or more levels.</a:t>
            </a:r>
          </a:p>
          <a:p>
            <a:r>
              <a:rPr lang="en-US" dirty="0">
                <a:sym typeface="Wingdings" panose="05000000000000000000" pitchFamily="2" charset="2"/>
              </a:rPr>
              <a:t>(We don’t have a between-subjects factor here.)</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18750" t="23334" r="66875" b="23333"/>
          <a:stretch/>
        </p:blipFill>
        <p:spPr>
          <a:xfrm>
            <a:off x="2286000" y="2514600"/>
            <a:ext cx="3962400" cy="4134678"/>
          </a:xfrm>
          <a:prstGeom prst="rect">
            <a:avLst/>
          </a:prstGeom>
          <a:ln>
            <a:solidFill>
              <a:srgbClr val="C00000"/>
            </a:solidFill>
          </a:ln>
        </p:spPr>
      </p:pic>
      <p:sp>
        <p:nvSpPr>
          <p:cNvPr id="12" name="TextBox 11"/>
          <p:cNvSpPr txBox="1"/>
          <p:nvPr/>
        </p:nvSpPr>
        <p:spPr>
          <a:xfrm>
            <a:off x="6400800" y="4953000"/>
            <a:ext cx="5181600" cy="1631216"/>
          </a:xfrm>
          <a:prstGeom prst="rect">
            <a:avLst/>
          </a:prstGeom>
          <a:noFill/>
          <a:ln>
            <a:solidFill>
              <a:srgbClr val="C00000"/>
            </a:solidFill>
          </a:ln>
        </p:spPr>
        <p:txBody>
          <a:bodyPr wrap="square" rtlCol="0">
            <a:spAutoFit/>
          </a:bodyPr>
          <a:lstStyle/>
          <a:p>
            <a:pPr marL="285750" indent="-285750">
              <a:buFont typeface="Arial" panose="020B0604020202020204" pitchFamily="34" charset="0"/>
              <a:buChar char="•"/>
            </a:pPr>
            <a:r>
              <a:rPr lang="en-US" sz="2000" b="1" dirty="0"/>
              <a:t>Specify “Options”</a:t>
            </a:r>
          </a:p>
          <a:p>
            <a:r>
              <a:rPr lang="en-US" sz="2000" dirty="0"/>
              <a:t>Select “Descriptive statistics” and “Estimates of effect size”. There is no need to select Homogeneity tests because we don’t have any between-subjects factor.</a:t>
            </a:r>
            <a:endParaRPr lang="en-US" dirty="0"/>
          </a:p>
        </p:txBody>
      </p:sp>
    </p:spTree>
    <p:extLst>
      <p:ext uri="{BB962C8B-B14F-4D97-AF65-F5344CB8AC3E}">
        <p14:creationId xmlns:p14="http://schemas.microsoft.com/office/powerpoint/2010/main" val="34025419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944562"/>
          </a:xfrm>
        </p:spPr>
        <p:txBody>
          <a:bodyPr>
            <a:normAutofit/>
          </a:bodyPr>
          <a:lstStyle/>
          <a:p>
            <a:r>
              <a:rPr lang="en-US" sz="3200" dirty="0"/>
              <a:t>SPSS: Interpreting the output</a:t>
            </a:r>
          </a:p>
        </p:txBody>
      </p:sp>
      <p:pic>
        <p:nvPicPr>
          <p:cNvPr id="12" name="Picture 11"/>
          <p:cNvPicPr>
            <a:picLocks noChangeAspect="1"/>
          </p:cNvPicPr>
          <p:nvPr/>
        </p:nvPicPr>
        <p:blipFill>
          <a:blip r:embed="rId3"/>
          <a:stretch>
            <a:fillRect/>
          </a:stretch>
        </p:blipFill>
        <p:spPr>
          <a:xfrm>
            <a:off x="2209800" y="1371600"/>
            <a:ext cx="1495425" cy="2114550"/>
          </a:xfrm>
          <a:prstGeom prst="rect">
            <a:avLst/>
          </a:prstGeom>
        </p:spPr>
      </p:pic>
      <p:pic>
        <p:nvPicPr>
          <p:cNvPr id="13" name="Picture 12"/>
          <p:cNvPicPr>
            <a:picLocks noChangeAspect="1"/>
          </p:cNvPicPr>
          <p:nvPr/>
        </p:nvPicPr>
        <p:blipFill>
          <a:blip r:embed="rId4"/>
          <a:stretch>
            <a:fillRect/>
          </a:stretch>
        </p:blipFill>
        <p:spPr>
          <a:xfrm>
            <a:off x="6858000" y="1484260"/>
            <a:ext cx="2752725" cy="1619250"/>
          </a:xfrm>
          <a:prstGeom prst="rect">
            <a:avLst/>
          </a:prstGeom>
        </p:spPr>
      </p:pic>
      <p:pic>
        <p:nvPicPr>
          <p:cNvPr id="14" name="Picture 13"/>
          <p:cNvPicPr>
            <a:picLocks noChangeAspect="1"/>
          </p:cNvPicPr>
          <p:nvPr/>
        </p:nvPicPr>
        <p:blipFill>
          <a:blip r:embed="rId5"/>
          <a:stretch>
            <a:fillRect/>
          </a:stretch>
        </p:blipFill>
        <p:spPr>
          <a:xfrm>
            <a:off x="1914144" y="3998774"/>
            <a:ext cx="6115050" cy="2152650"/>
          </a:xfrm>
          <a:prstGeom prst="rect">
            <a:avLst/>
          </a:prstGeom>
        </p:spPr>
      </p:pic>
      <p:sp>
        <p:nvSpPr>
          <p:cNvPr id="15" name="TextBox 14"/>
          <p:cNvSpPr txBox="1"/>
          <p:nvPr/>
        </p:nvSpPr>
        <p:spPr>
          <a:xfrm>
            <a:off x="3705225" y="1551712"/>
            <a:ext cx="2819400" cy="1754326"/>
          </a:xfrm>
          <a:prstGeom prst="rect">
            <a:avLst/>
          </a:prstGeom>
          <a:noFill/>
        </p:spPr>
        <p:txBody>
          <a:bodyPr wrap="square" rtlCol="0">
            <a:spAutoFit/>
          </a:bodyPr>
          <a:lstStyle/>
          <a:p>
            <a:r>
              <a:rPr lang="en-US" dirty="0"/>
              <a:t>This table shows the within-subjects factor to be “year”; The “Dependent Variable” should be </a:t>
            </a:r>
            <a:r>
              <a:rPr lang="en-US" dirty="0" err="1"/>
              <a:t>ObesityRate</a:t>
            </a:r>
            <a:r>
              <a:rPr lang="en-US" dirty="0"/>
              <a:t> in Y2011, </a:t>
            </a:r>
            <a:r>
              <a:rPr lang="en-US" dirty="0" err="1"/>
              <a:t>ObesityRate</a:t>
            </a:r>
            <a:r>
              <a:rPr lang="en-US" dirty="0"/>
              <a:t> in Y2012… etc.</a:t>
            </a:r>
          </a:p>
        </p:txBody>
      </p:sp>
      <p:sp>
        <p:nvSpPr>
          <p:cNvPr id="16" name="TextBox 15"/>
          <p:cNvSpPr txBox="1"/>
          <p:nvPr/>
        </p:nvSpPr>
        <p:spPr>
          <a:xfrm>
            <a:off x="9610725" y="1751109"/>
            <a:ext cx="2209800" cy="1200329"/>
          </a:xfrm>
          <a:prstGeom prst="rect">
            <a:avLst/>
          </a:prstGeom>
          <a:noFill/>
        </p:spPr>
        <p:txBody>
          <a:bodyPr wrap="square" rtlCol="0">
            <a:spAutoFit/>
          </a:bodyPr>
          <a:lstStyle/>
          <a:p>
            <a:r>
              <a:rPr lang="en-US" dirty="0"/>
              <a:t>This table shows the mean </a:t>
            </a:r>
            <a:r>
              <a:rPr lang="en-US" dirty="0" err="1"/>
              <a:t>ObesityRate</a:t>
            </a:r>
            <a:r>
              <a:rPr lang="en-US" dirty="0"/>
              <a:t> across all the subjects (states) in each year.</a:t>
            </a:r>
          </a:p>
        </p:txBody>
      </p:sp>
      <p:sp>
        <p:nvSpPr>
          <p:cNvPr id="17" name="TextBox 16"/>
          <p:cNvSpPr txBox="1"/>
          <p:nvPr/>
        </p:nvSpPr>
        <p:spPr>
          <a:xfrm>
            <a:off x="8029194" y="3901139"/>
            <a:ext cx="3791331" cy="2585323"/>
          </a:xfrm>
          <a:prstGeom prst="rect">
            <a:avLst/>
          </a:prstGeom>
          <a:noFill/>
          <a:ln>
            <a:solidFill>
              <a:srgbClr val="C00000"/>
            </a:solidFill>
          </a:ln>
        </p:spPr>
        <p:txBody>
          <a:bodyPr wrap="square" rtlCol="0">
            <a:spAutoFit/>
          </a:bodyPr>
          <a:lstStyle/>
          <a:p>
            <a:r>
              <a:rPr lang="en-US" i="1" dirty="0"/>
              <a:t>This table can be ignored in our current interpretation of the result.</a:t>
            </a:r>
          </a:p>
          <a:p>
            <a:endParaRPr lang="en-US" dirty="0"/>
          </a:p>
          <a:p>
            <a:r>
              <a:rPr lang="en-US" dirty="0"/>
              <a:t>It shows an alternative way to analyze the five </a:t>
            </a:r>
            <a:r>
              <a:rPr lang="en-US" dirty="0" err="1"/>
              <a:t>ObesityRates</a:t>
            </a:r>
            <a:r>
              <a:rPr lang="en-US" dirty="0"/>
              <a:t> as separate dependent variables, making it a multivariate ANOVA (MANOVA), which is an option if the sphericity assumption is not met.</a:t>
            </a:r>
          </a:p>
        </p:txBody>
      </p:sp>
    </p:spTree>
    <p:extLst>
      <p:ext uri="{BB962C8B-B14F-4D97-AF65-F5344CB8AC3E}">
        <p14:creationId xmlns:p14="http://schemas.microsoft.com/office/powerpoint/2010/main" val="1062237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505200" y="152400"/>
            <a:ext cx="6627202" cy="2286788"/>
          </a:xfrm>
          <a:prstGeom prst="rect">
            <a:avLst/>
          </a:prstGeom>
        </p:spPr>
      </p:pic>
      <p:sp>
        <p:nvSpPr>
          <p:cNvPr id="7" name="TextBox 6"/>
          <p:cNvSpPr txBox="1"/>
          <p:nvPr/>
        </p:nvSpPr>
        <p:spPr>
          <a:xfrm>
            <a:off x="2514600" y="2370640"/>
            <a:ext cx="9448800" cy="923330"/>
          </a:xfrm>
          <a:prstGeom prst="rect">
            <a:avLst/>
          </a:prstGeom>
          <a:noFill/>
        </p:spPr>
        <p:txBody>
          <a:bodyPr wrap="square" rtlCol="0">
            <a:spAutoFit/>
          </a:bodyPr>
          <a:lstStyle/>
          <a:p>
            <a:r>
              <a:rPr lang="en-US" dirty="0"/>
              <a:t>The null hypothesis represents the assumption of Sphericity.</a:t>
            </a:r>
          </a:p>
          <a:p>
            <a:r>
              <a:rPr lang="en-US" dirty="0"/>
              <a:t>The </a:t>
            </a:r>
            <a:r>
              <a:rPr lang="en-US" i="1" dirty="0"/>
              <a:t>p </a:t>
            </a:r>
            <a:r>
              <a:rPr lang="en-US" dirty="0"/>
              <a:t>is .379, larger than the alpha of .05, so the null hypothesis has a high probability of being true. We can assume sphericity in the data.</a:t>
            </a:r>
          </a:p>
        </p:txBody>
      </p:sp>
      <p:sp>
        <p:nvSpPr>
          <p:cNvPr id="8" name="Rectangle: Rounded Corners 7"/>
          <p:cNvSpPr/>
          <p:nvPr/>
        </p:nvSpPr>
        <p:spPr>
          <a:xfrm>
            <a:off x="2667000" y="1371599"/>
            <a:ext cx="8686800" cy="304801"/>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3124200" y="1676400"/>
            <a:ext cx="76200" cy="69424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a:stretch>
            <a:fillRect/>
          </a:stretch>
        </p:blipFill>
        <p:spPr>
          <a:xfrm>
            <a:off x="1981200" y="3810000"/>
            <a:ext cx="6791325" cy="2600325"/>
          </a:xfrm>
          <a:prstGeom prst="rect">
            <a:avLst/>
          </a:prstGeom>
        </p:spPr>
      </p:pic>
      <p:sp>
        <p:nvSpPr>
          <p:cNvPr id="13" name="Rectangle: Rounded Corners 12"/>
          <p:cNvSpPr/>
          <p:nvPr/>
        </p:nvSpPr>
        <p:spPr>
          <a:xfrm>
            <a:off x="1600200" y="4572001"/>
            <a:ext cx="7172325" cy="3048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p:cNvSpPr txBox="1"/>
              <p:nvPr/>
            </p:nvSpPr>
            <p:spPr>
              <a:xfrm>
                <a:off x="8772525" y="4191000"/>
                <a:ext cx="3343275" cy="2308324"/>
              </a:xfrm>
              <a:prstGeom prst="rect">
                <a:avLst/>
              </a:prstGeom>
              <a:noFill/>
            </p:spPr>
            <p:txBody>
              <a:bodyPr wrap="square" rtlCol="0">
                <a:spAutoFit/>
              </a:bodyPr>
              <a:lstStyle/>
              <a:p>
                <a:r>
                  <a:rPr lang="en-US" i="1" dirty="0"/>
                  <a:t>F(4, 204)=3.832, p=.005, </a:t>
                </a:r>
              </a:p>
              <a:p>
                <a:r>
                  <a:rPr lang="en-US" i="1" dirty="0"/>
                  <a:t>partial </a:t>
                </a:r>
                <a14:m>
                  <m:oMath xmlns:m="http://schemas.openxmlformats.org/officeDocument/2006/math">
                    <m:sSup>
                      <m:sSupPr>
                        <m:ctrlPr>
                          <a:rPr lang="el-GR" i="1" smtClean="0">
                            <a:latin typeface="Cambria Math" panose="02040503050406030204" pitchFamily="18" charset="0"/>
                            <a:ea typeface="Cambria Math" panose="02040503050406030204" pitchFamily="18" charset="0"/>
                          </a:rPr>
                        </m:ctrlPr>
                      </m:sSupPr>
                      <m:e>
                        <m:r>
                          <m:rPr>
                            <m:nor/>
                          </m:rPr>
                          <a:rPr lang="el-GR" i="1" dirty="0">
                            <a:latin typeface="Cambria Math" panose="02040503050406030204" pitchFamily="18" charset="0"/>
                            <a:ea typeface="Cambria Math" panose="02040503050406030204" pitchFamily="18" charset="0"/>
                          </a:rPr>
                          <m:t>η</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=.07</m:t>
                    </m:r>
                  </m:oMath>
                </a14:m>
                <a:endParaRPr lang="en-US" i="1" dirty="0"/>
              </a:p>
              <a:p>
                <a:endParaRPr lang="en-US" i="1" dirty="0"/>
              </a:p>
              <a:p>
                <a:r>
                  <a:rPr lang="en-US" i="1" dirty="0"/>
                  <a:t>When p is smaller than alpha, the factor of Year is significant and </a:t>
                </a:r>
                <a:r>
                  <a:rPr lang="en-US" i="1" dirty="0" err="1"/>
                  <a:t>ObesityRate</a:t>
                </a:r>
                <a:r>
                  <a:rPr lang="en-US" i="1" dirty="0"/>
                  <a:t> changed over the years.</a:t>
                </a:r>
              </a:p>
              <a:p>
                <a:r>
                  <a:rPr lang="en-US" i="1" dirty="0">
                    <a:solidFill>
                      <a:srgbClr val="C00000"/>
                    </a:solidFill>
                  </a:rPr>
                  <a:t>But exactly which year was different from which year?</a:t>
                </a:r>
              </a:p>
            </p:txBody>
          </p:sp>
        </mc:Choice>
        <mc:Fallback xmlns="">
          <p:sp>
            <p:nvSpPr>
              <p:cNvPr id="14" name="TextBox 13"/>
              <p:cNvSpPr txBox="1">
                <a:spLocks noRot="1" noChangeAspect="1" noMove="1" noResize="1" noEditPoints="1" noAdjustHandles="1" noChangeArrowheads="1" noChangeShapeType="1" noTextEdit="1"/>
              </p:cNvSpPr>
              <p:nvPr/>
            </p:nvSpPr>
            <p:spPr>
              <a:xfrm>
                <a:off x="8772525" y="4191000"/>
                <a:ext cx="3343275" cy="2308324"/>
              </a:xfrm>
              <a:prstGeom prst="rect">
                <a:avLst/>
              </a:prstGeom>
              <a:blipFill>
                <a:blip r:embed="rId5"/>
                <a:stretch>
                  <a:fillRect l="-1457" t="-1587" r="-1093" b="-3175"/>
                </a:stretch>
              </a:blipFill>
            </p:spPr>
            <p:txBody>
              <a:bodyPr/>
              <a:lstStyle/>
              <a:p>
                <a:r>
                  <a:rPr lang="en-US">
                    <a:noFill/>
                  </a:rPr>
                  <a:t> </a:t>
                </a:r>
              </a:p>
            </p:txBody>
          </p:sp>
        </mc:Fallback>
      </mc:AlternateContent>
    </p:spTree>
    <p:extLst>
      <p:ext uri="{BB962C8B-B14F-4D97-AF65-F5344CB8AC3E}">
        <p14:creationId xmlns:p14="http://schemas.microsoft.com/office/powerpoint/2010/main" val="9316967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015612" y="990600"/>
            <a:ext cx="8006862" cy="3145142"/>
          </a:xfrm>
          <a:prstGeom prst="rect">
            <a:avLst/>
          </a:prstGeom>
        </p:spPr>
      </p:pic>
      <p:sp>
        <p:nvSpPr>
          <p:cNvPr id="6" name="TextBox 5"/>
          <p:cNvSpPr txBox="1"/>
          <p:nvPr/>
        </p:nvSpPr>
        <p:spPr>
          <a:xfrm>
            <a:off x="3097674" y="4267200"/>
            <a:ext cx="7924800" cy="2031325"/>
          </a:xfrm>
          <a:prstGeom prst="rect">
            <a:avLst/>
          </a:prstGeom>
          <a:noFill/>
        </p:spPr>
        <p:txBody>
          <a:bodyPr wrap="square" rtlCol="0">
            <a:spAutoFit/>
          </a:bodyPr>
          <a:lstStyle/>
          <a:p>
            <a:r>
              <a:rPr lang="en-US" dirty="0"/>
              <a:t>We selected “</a:t>
            </a:r>
            <a:r>
              <a:rPr lang="en-US" b="1" dirty="0"/>
              <a:t>Repeated</a:t>
            </a:r>
            <a:r>
              <a:rPr lang="en-US" dirty="0"/>
              <a:t>” contrasts:</a:t>
            </a:r>
          </a:p>
          <a:p>
            <a:r>
              <a:rPr lang="en-US" dirty="0"/>
              <a:t>Each year is only compared to the next year. None of the comparisons were significant because all the </a:t>
            </a:r>
            <a:r>
              <a:rPr lang="en-US" i="1" dirty="0"/>
              <a:t>p </a:t>
            </a:r>
            <a:r>
              <a:rPr lang="en-US" dirty="0"/>
              <a:t>values are larger than alpha. There was no significant difference from one year to the next, during the five years.</a:t>
            </a:r>
          </a:p>
          <a:p>
            <a:endParaRPr lang="en-US" dirty="0"/>
          </a:p>
          <a:p>
            <a:r>
              <a:rPr lang="en-US" dirty="0"/>
              <a:t>Different methods of contrasting the levels can serve different purposes and answer different research questions. </a:t>
            </a:r>
          </a:p>
        </p:txBody>
      </p:sp>
    </p:spTree>
    <p:extLst>
      <p:ext uri="{BB962C8B-B14F-4D97-AF65-F5344CB8AC3E}">
        <p14:creationId xmlns:p14="http://schemas.microsoft.com/office/powerpoint/2010/main" val="465549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14144" y="274638"/>
            <a:ext cx="9997440" cy="715962"/>
          </a:xfrm>
          <a:prstGeom prst="rect">
            <a:avLst/>
          </a:prstGeom>
        </p:spPr>
        <p:txBody>
          <a:bodyP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200" dirty="0"/>
              <a:t>SPSS: Rerun the ANOVA with more options</a:t>
            </a:r>
          </a:p>
        </p:txBody>
      </p:sp>
      <p:pic>
        <p:nvPicPr>
          <p:cNvPr id="4" name="Picture 3"/>
          <p:cNvPicPr>
            <a:picLocks noChangeAspect="1"/>
          </p:cNvPicPr>
          <p:nvPr/>
        </p:nvPicPr>
        <p:blipFill>
          <a:blip r:embed="rId3"/>
          <a:stretch>
            <a:fillRect/>
          </a:stretch>
        </p:blipFill>
        <p:spPr>
          <a:xfrm>
            <a:off x="1758802" y="3002816"/>
            <a:ext cx="3590192" cy="3487615"/>
          </a:xfrm>
          <a:prstGeom prst="rect">
            <a:avLst/>
          </a:prstGeom>
        </p:spPr>
      </p:pic>
      <p:pic>
        <p:nvPicPr>
          <p:cNvPr id="5" name="Picture 4"/>
          <p:cNvPicPr>
            <a:picLocks noChangeAspect="1"/>
          </p:cNvPicPr>
          <p:nvPr/>
        </p:nvPicPr>
        <p:blipFill>
          <a:blip r:embed="rId4"/>
          <a:stretch>
            <a:fillRect/>
          </a:stretch>
        </p:blipFill>
        <p:spPr>
          <a:xfrm>
            <a:off x="5609214" y="990600"/>
            <a:ext cx="6353350" cy="3048000"/>
          </a:xfrm>
          <a:prstGeom prst="rect">
            <a:avLst/>
          </a:prstGeom>
        </p:spPr>
      </p:pic>
      <p:sp>
        <p:nvSpPr>
          <p:cNvPr id="6" name="TextBox 5"/>
          <p:cNvSpPr txBox="1"/>
          <p:nvPr/>
        </p:nvSpPr>
        <p:spPr>
          <a:xfrm>
            <a:off x="1897503" y="1371600"/>
            <a:ext cx="3748794" cy="1631216"/>
          </a:xfrm>
          <a:prstGeom prst="rect">
            <a:avLst/>
          </a:prstGeom>
          <a:noFill/>
        </p:spPr>
        <p:txBody>
          <a:bodyPr wrap="square" rtlCol="0">
            <a:spAutoFit/>
          </a:bodyPr>
          <a:lstStyle/>
          <a:p>
            <a:r>
              <a:rPr lang="en-US" sz="2000" dirty="0"/>
              <a:t>A different type of </a:t>
            </a:r>
            <a:r>
              <a:rPr lang="en-US" sz="2000" dirty="0" smtClean="0"/>
              <a:t>contrasts:</a:t>
            </a:r>
            <a:endParaRPr lang="en-US" sz="2000" dirty="0"/>
          </a:p>
          <a:p>
            <a:r>
              <a:rPr lang="en-US" sz="2000" dirty="0"/>
              <a:t>Remember to click “Change” and specify whether the last or the first level should be compared to all other levels.</a:t>
            </a:r>
          </a:p>
        </p:txBody>
      </p:sp>
      <p:sp>
        <p:nvSpPr>
          <p:cNvPr id="7" name="TextBox 6"/>
          <p:cNvSpPr txBox="1"/>
          <p:nvPr/>
        </p:nvSpPr>
        <p:spPr>
          <a:xfrm>
            <a:off x="5972014" y="4306887"/>
            <a:ext cx="5705475" cy="1938992"/>
          </a:xfrm>
          <a:prstGeom prst="rect">
            <a:avLst/>
          </a:prstGeom>
          <a:noFill/>
        </p:spPr>
        <p:txBody>
          <a:bodyPr wrap="square" rtlCol="0">
            <a:spAutoFit/>
          </a:bodyPr>
          <a:lstStyle/>
          <a:p>
            <a:r>
              <a:rPr lang="en-US" sz="2000" dirty="0"/>
              <a:t>When compared to level 5 (Year 2015), all previous years were significantly different in </a:t>
            </a:r>
            <a:r>
              <a:rPr lang="en-US" sz="2000" dirty="0" err="1"/>
              <a:t>ObesityRate</a:t>
            </a:r>
            <a:r>
              <a:rPr lang="en-US" sz="2000" dirty="0"/>
              <a:t> while level 4 (2014) and level 5 were not significantly different. </a:t>
            </a:r>
          </a:p>
          <a:p>
            <a:endParaRPr lang="en-US" sz="2000" dirty="0"/>
          </a:p>
          <a:p>
            <a:r>
              <a:rPr lang="en-US" sz="2000" dirty="0">
                <a:sym typeface="Wingdings" panose="05000000000000000000" pitchFamily="2" charset="2"/>
              </a:rPr>
              <a:t> There was a trend of increase from 2011 to 2015.</a:t>
            </a:r>
            <a:endParaRPr lang="en-US" sz="2000" dirty="0"/>
          </a:p>
        </p:txBody>
      </p:sp>
    </p:spTree>
    <p:extLst>
      <p:ext uri="{BB962C8B-B14F-4D97-AF65-F5344CB8AC3E}">
        <p14:creationId xmlns:p14="http://schemas.microsoft.com/office/powerpoint/2010/main" val="18685106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133600" y="1169378"/>
            <a:ext cx="3886200" cy="3706410"/>
          </a:xfrm>
          <a:prstGeom prst="rect">
            <a:avLst/>
          </a:prstGeom>
        </p:spPr>
      </p:pic>
      <p:sp>
        <p:nvSpPr>
          <p:cNvPr id="4" name="TextBox 3"/>
          <p:cNvSpPr txBox="1"/>
          <p:nvPr/>
        </p:nvSpPr>
        <p:spPr>
          <a:xfrm>
            <a:off x="2057400" y="426367"/>
            <a:ext cx="9471567" cy="400110"/>
          </a:xfrm>
          <a:prstGeom prst="rect">
            <a:avLst/>
          </a:prstGeom>
          <a:noFill/>
        </p:spPr>
        <p:txBody>
          <a:bodyPr wrap="none" rtlCol="0">
            <a:spAutoFit/>
          </a:bodyPr>
          <a:lstStyle/>
          <a:p>
            <a:r>
              <a:rPr lang="en-US" sz="2000" dirty="0"/>
              <a:t>Requesting a plot (graph) to demonstrate the changes in </a:t>
            </a:r>
            <a:r>
              <a:rPr lang="en-US" sz="2000" dirty="0" err="1"/>
              <a:t>ObesityRate</a:t>
            </a:r>
            <a:r>
              <a:rPr lang="en-US" sz="2000" dirty="0"/>
              <a:t> from 2011 to 2015.</a:t>
            </a:r>
          </a:p>
        </p:txBody>
      </p:sp>
      <p:sp>
        <p:nvSpPr>
          <p:cNvPr id="6" name="TextBox 5"/>
          <p:cNvSpPr txBox="1"/>
          <p:nvPr/>
        </p:nvSpPr>
        <p:spPr>
          <a:xfrm>
            <a:off x="2133600" y="5121399"/>
            <a:ext cx="3886200" cy="646331"/>
          </a:xfrm>
          <a:prstGeom prst="rect">
            <a:avLst/>
          </a:prstGeom>
          <a:noFill/>
        </p:spPr>
        <p:txBody>
          <a:bodyPr wrap="square" rtlCol="0">
            <a:spAutoFit/>
          </a:bodyPr>
          <a:lstStyle/>
          <a:p>
            <a:r>
              <a:rPr lang="en-US" dirty="0"/>
              <a:t>Move the factor to “Horizontal Axis” and then click “Add” and “Continue.”</a:t>
            </a:r>
          </a:p>
        </p:txBody>
      </p:sp>
      <p:pic>
        <p:nvPicPr>
          <p:cNvPr id="7" name="Picture 6"/>
          <p:cNvPicPr>
            <a:picLocks noChangeAspect="1"/>
          </p:cNvPicPr>
          <p:nvPr/>
        </p:nvPicPr>
        <p:blipFill>
          <a:blip r:embed="rId4"/>
          <a:stretch>
            <a:fillRect/>
          </a:stretch>
        </p:blipFill>
        <p:spPr>
          <a:xfrm>
            <a:off x="6477000" y="1117530"/>
            <a:ext cx="4953000" cy="3968700"/>
          </a:xfrm>
          <a:prstGeom prst="rect">
            <a:avLst/>
          </a:prstGeom>
        </p:spPr>
      </p:pic>
      <p:sp>
        <p:nvSpPr>
          <p:cNvPr id="8" name="TextBox 7"/>
          <p:cNvSpPr txBox="1"/>
          <p:nvPr/>
        </p:nvSpPr>
        <p:spPr>
          <a:xfrm>
            <a:off x="7069015" y="5121399"/>
            <a:ext cx="4343400" cy="646331"/>
          </a:xfrm>
          <a:prstGeom prst="rect">
            <a:avLst/>
          </a:prstGeom>
          <a:noFill/>
        </p:spPr>
        <p:txBody>
          <a:bodyPr wrap="square" rtlCol="0">
            <a:spAutoFit/>
          </a:bodyPr>
          <a:lstStyle/>
          <a:p>
            <a:r>
              <a:rPr lang="en-US" dirty="0"/>
              <a:t>The </a:t>
            </a:r>
            <a:r>
              <a:rPr lang="en-US" dirty="0" err="1"/>
              <a:t>ObesityRate</a:t>
            </a:r>
            <a:r>
              <a:rPr lang="en-US" dirty="0"/>
              <a:t> was elevating steadily throughout the period from 2011 to 2015.</a:t>
            </a:r>
          </a:p>
        </p:txBody>
      </p:sp>
    </p:spTree>
    <p:extLst>
      <p:ext uri="{BB962C8B-B14F-4D97-AF65-F5344CB8AC3E}">
        <p14:creationId xmlns:p14="http://schemas.microsoft.com/office/powerpoint/2010/main" val="15545061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124200" y="990600"/>
            <a:ext cx="7502193" cy="2590800"/>
          </a:xfrm>
          <a:prstGeom prst="rect">
            <a:avLst/>
          </a:prstGeom>
        </p:spPr>
      </p:pic>
      <p:sp>
        <p:nvSpPr>
          <p:cNvPr id="4" name="TextBox 3"/>
          <p:cNvSpPr txBox="1"/>
          <p:nvPr/>
        </p:nvSpPr>
        <p:spPr>
          <a:xfrm>
            <a:off x="2286000" y="3733800"/>
            <a:ext cx="9144000" cy="2677656"/>
          </a:xfrm>
          <a:prstGeom prst="rect">
            <a:avLst/>
          </a:prstGeom>
          <a:noFill/>
        </p:spPr>
        <p:txBody>
          <a:bodyPr wrap="square" rtlCol="0">
            <a:spAutoFit/>
          </a:bodyPr>
          <a:lstStyle/>
          <a:p>
            <a:r>
              <a:rPr lang="en-US" sz="2400" dirty="0" smtClean="0"/>
              <a:t>In ANOVA, the test on “intercept” is checking to see if the grand mean from the sample (average of all scores) is significantly different from zero. Since we have all positive scores in this research scenario, the grand mean is of course significantly different from zero and the test result is highly significant with a huge F statistic and tiny p value. </a:t>
            </a:r>
          </a:p>
          <a:p>
            <a:r>
              <a:rPr lang="en-US" sz="2400" dirty="0" smtClean="0"/>
              <a:t>It is not critical to our interpretation of the ANOVA result so we can leave it out in our report of the analysis. </a:t>
            </a:r>
            <a:endParaRPr lang="en-US" sz="2400" dirty="0"/>
          </a:p>
        </p:txBody>
      </p:sp>
      <p:sp>
        <p:nvSpPr>
          <p:cNvPr id="2" name="Title 1"/>
          <p:cNvSpPr>
            <a:spLocks noGrp="1"/>
          </p:cNvSpPr>
          <p:nvPr>
            <p:ph type="title"/>
          </p:nvPr>
        </p:nvSpPr>
        <p:spPr>
          <a:xfrm>
            <a:off x="1914144" y="274638"/>
            <a:ext cx="9997440" cy="715962"/>
          </a:xfrm>
        </p:spPr>
        <p:txBody>
          <a:bodyPr>
            <a:normAutofit/>
          </a:bodyPr>
          <a:lstStyle/>
          <a:p>
            <a:r>
              <a:rPr lang="en-US" sz="2800" dirty="0" smtClean="0"/>
              <a:t>Reminder: What is the “intercept”?</a:t>
            </a:r>
            <a:endParaRPr lang="en-US" sz="2800" dirty="0"/>
          </a:p>
        </p:txBody>
      </p:sp>
    </p:spTree>
    <p:extLst>
      <p:ext uri="{BB962C8B-B14F-4D97-AF65-F5344CB8AC3E}">
        <p14:creationId xmlns:p14="http://schemas.microsoft.com/office/powerpoint/2010/main" val="28021554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PSY-845: Doctoral Statistics&amp;#x0D;&amp;#x0A;&amp;#x0D;&amp;#x0A;Week 1: Intro to Statistics&amp;quot;&quot;/&gt;&lt;property id=&quot;20307&quot; value=&quot;256&quot;/&gt;&lt;/object&gt;&lt;object type=&quot;3&quot; unique_id=&quot;10005&quot;&gt;&lt;property id=&quot;20148&quot; value=&quot;5&quot;/&gt;&lt;property id=&quot;20300&quot; value=&quot;Slide 27 - &amp;quot;DQ1&amp;quot;&quot;/&gt;&lt;property id=&quot;20307&quot; value=&quot;258&quot;/&gt;&lt;/object&gt;&lt;object type=&quot;3&quot; unique_id=&quot;10006&quot;&gt;&lt;property id=&quot;20148&quot; value=&quot;5&quot;/&gt;&lt;property id=&quot;20300&quot; value=&quot;Slide 28 - &amp;quot;DQ2&amp;quot;&quot;/&gt;&lt;property id=&quot;20307&quot; value=&quot;257&quot;/&gt;&lt;/object&gt;&lt;object type=&quot;3&quot; unique_id=&quot;10042&quot;&gt;&lt;property id=&quot;20148&quot; value=&quot;5&quot;/&gt;&lt;property id=&quot;20300&quot; value=&quot;Slide 3 - &amp;quot;Class Policy- Attendance&amp;quot;&quot;/&gt;&lt;property id=&quot;20307&quot; value=&quot;259&quot;/&gt;&lt;/object&gt;&lt;object type=&quot;3&quot; unique_id=&quot;10061&quot;&gt;&lt;property id=&quot;20148&quot; value=&quot;5&quot;/&gt;&lt;property id=&quot;20300&quot; value=&quot;Slide 4 - &amp;quot;Class Activities &amp;quot;&quot;/&gt;&lt;property id=&quot;20307&quot; value=&quot;260&quot;/&gt;&lt;/object&gt;&lt;object type=&quot;3&quot; unique_id=&quot;10083&quot;&gt;&lt;property id=&quot;20148&quot; value=&quot;5&quot;/&gt;&lt;property id=&quot;20300&quot; value=&quot;Slide 5 - &amp;quot;Class Schedule&amp;quot;&quot;/&gt;&lt;property id=&quot;20307&quot; value=&quot;261&quot;/&gt;&lt;/object&gt;&lt;object type=&quot;3&quot; unique_id=&quot;10152&quot;&gt;&lt;property id=&quot;20148&quot; value=&quot;5&quot;/&gt;&lt;property id=&quot;20300&quot; value=&quot;Slide 7 - &amp;quot;Misconception about statistics #1&amp;quot;&quot;/&gt;&lt;property id=&quot;20307&quot; value=&quot;263&quot;/&gt;&lt;/object&gt;&lt;object type=&quot;3&quot; unique_id=&quot;10193&quot;&gt;&lt;property id=&quot;20148&quot; value=&quot;5&quot;/&gt;&lt;property id=&quot;20300&quot; value=&quot;Slide 8 - &amp;quot;Misconceptions about statistics #2&amp;quot;&quot;/&gt;&lt;property id=&quot;20307&quot; value=&quot;265&quot;/&gt;&lt;/object&gt;&lt;object type=&quot;3&quot; unique_id=&quot;10271&quot;&gt;&lt;property id=&quot;20148&quot; value=&quot;5&quot;/&gt;&lt;property id=&quot;20300&quot; value=&quot;Slide 10 - &amp;quot;From CNN.com on 3/28&amp;quot;&quot;/&gt;&lt;property id=&quot;20307&quot; value=&quot;266&quot;/&gt;&lt;/object&gt;&lt;object type=&quot;3&quot; unique_id=&quot;10272&quot;&gt;&lt;property id=&quot;20148&quot; value=&quot;5&quot;/&gt;&lt;property id=&quot;20300&quot; value=&quot;Slide 11 - &amp;quot;Example 1:&amp;#x0D;&amp;#x0A;1 in 68 US children has ASD&amp;quot;&quot;/&gt;&lt;property id=&quot;20307&quot; value=&quot;267&quot;/&gt;&lt;/object&gt;&lt;object type=&quot;3&quot; unique_id=&quot;10273&quot;&gt;&lt;property id=&quot;20148&quot; value=&quot;5&quot;/&gt;&lt;property id=&quot;20300&quot; value=&quot;Slide 12 - &amp;quot;Identify the following:&amp;quot;&quot;/&gt;&lt;property id=&quot;20307&quot; value=&quot;268&quot;/&gt;&lt;/object&gt;&lt;object type=&quot;3&quot; unique_id=&quot;10274&quot;&gt;&lt;property id=&quot;20148&quot; value=&quot;5&quot;/&gt;&lt;property id=&quot;20300&quot; value=&quot;Slide 13 - &amp;quot;Example 2:&amp;#x0D;&amp;#x0A;1 in 25 gets infection at hospital&amp;quot;&quot;/&gt;&lt;property id=&quot;20307&quot; value=&quot;269&quot;/&gt;&lt;/object&gt;&lt;object type=&quot;3&quot; unique_id=&quot;10275&quot;&gt;&lt;property id=&quot;20148&quot; value=&quot;5&quot;/&gt;&lt;property id=&quot;20300&quot; value=&quot;Slide 14 - &amp;quot;Identify the following:&amp;quot;&quot;/&gt;&lt;property id=&quot;20307&quot; value=&quot;270&quot;/&gt;&lt;/object&gt;&lt;object type=&quot;3&quot; unique_id=&quot;10356&quot;&gt;&lt;property id=&quot;20148&quot; value=&quot;5&quot;/&gt;&lt;property id=&quot;20300&quot; value=&quot;Slide 15 - &amp;quot;Example 3 (Group Discussion):&amp;#x0D;&amp;#x0A;“People on X dating website are 3 times more likely to find a relationship”&amp;quot;&quot;/&gt;&lt;property id=&quot;20307&quot; value=&quot;271&quot;/&gt;&lt;/object&gt;&lt;object type=&quot;3&quot; unique_id=&quot;10501&quot;&gt;&lt;property id=&quot;20148&quot; value=&quot;5&quot;/&gt;&lt;property id=&quot;20300&quot; value=&quot;Slide 2 - &amp;quot;Getting to know each other&amp;quot;&quot;/&gt;&lt;property id=&quot;20307&quot; value=&quot;273&quot;/&gt;&lt;/object&gt;&lt;object type=&quot;3&quot; unique_id=&quot;10502&quot;&gt;&lt;property id=&quot;20148&quot; value=&quot;5&quot;/&gt;&lt;property id=&quot;20300&quot; value=&quot;Slide 6 - &amp;quot;Resources&amp;quot;&quot;/&gt;&lt;property id=&quot;20307&quot; value=&quot;274&quot;/&gt;&lt;/object&gt;&lt;object type=&quot;3&quot; unique_id=&quot;10504&quot;&gt;&lt;property id=&quot;20148&quot; value=&quot;5&quot;/&gt;&lt;property id=&quot;20300&quot; value=&quot;Slide 16 - &amp;quot;A few more words about population and sample:&amp;quot;&quot;/&gt;&lt;property id=&quot;20307&quot; value=&quot;276&quot;/&gt;&lt;/object&gt;&lt;object type=&quot;3&quot; unique_id=&quot;10505&quot;&gt;&lt;property id=&quot;20148&quot; value=&quot;5&quot;/&gt;&lt;property id=&quot;20300&quot; value=&quot;Slide 24 - &amp;quot;Written assignment 1(due end of week 2)&amp;quot;&quot;/&gt;&lt;property id=&quot;20307&quot; value=&quot;277&quot;/&gt;&lt;/object&gt;&lt;object type=&quot;3&quot; unique_id=&quot;10506&quot;&gt;&lt;property id=&quot;20148&quot; value=&quot;5&quot;/&gt;&lt;property id=&quot;20300&quot; value=&quot;Slide 25 - &amp;quot;Practice assignment 1- part 1&amp;quot;&quot;/&gt;&lt;property id=&quot;20307&quot; value=&quot;278&quot;/&gt;&lt;/object&gt;&lt;object type=&quot;3&quot; unique_id=&quot;10507&quot;&gt;&lt;property id=&quot;20148&quot; value=&quot;5&quot;/&gt;&lt;property id=&quot;20300&quot; value=&quot;Slide 26 - &amp;quot;Practice assignment 1- part 2&amp;quot;&quot;/&gt;&lt;property id=&quot;20307&quot; value=&quot;279&quot;/&gt;&lt;/object&gt;&lt;object type=&quot;3&quot; unique_id=&quot;10673&quot;&gt;&lt;property id=&quot;20148&quot; value=&quot;5&quot;/&gt;&lt;property id=&quot;20300&quot; value=&quot;Slide 17 - &amp;quot;Variable&amp;quot;&quot;/&gt;&lt;property id=&quot;20307&quot; value=&quot;280&quot;/&gt;&lt;/object&gt;&lt;object type=&quot;3&quot; unique_id=&quot;10674&quot;&gt;&lt;property id=&quot;20148&quot; value=&quot;5&quot;/&gt;&lt;property id=&quot;20300&quot; value=&quot;Slide 18 - &amp;quot;Example 1&amp;quot;&quot;/&gt;&lt;property id=&quot;20307&quot; value=&quot;281&quot;/&gt;&lt;/object&gt;&lt;object type=&quot;3&quot; unique_id=&quot;10675&quot;&gt;&lt;property id=&quot;20148&quot; value=&quot;5&quot;/&gt;&lt;property id=&quot;20300&quot; value=&quot;Slide 19 - &amp;quot;Independent vs dependent V&amp;quot;&quot;/&gt;&lt;property id=&quot;20307&quot; value=&quot;282&quot;/&gt;&lt;/object&gt;&lt;object type=&quot;3&quot; unique_id=&quot;10676&quot;&gt;&lt;property id=&quot;20148&quot; value=&quot;5&quot;/&gt;&lt;property id=&quot;20300&quot; value=&quot;Slide 20 - &amp;quot;Caveats about IV and DV&amp;quot;&quot;/&gt;&lt;property id=&quot;20307&quot; value=&quot;283&quot;/&gt;&lt;/object&gt;&lt;object type=&quot;3&quot; unique_id=&quot;10920&quot;&gt;&lt;property id=&quot;20148&quot; value=&quot;5&quot;/&gt;&lt;property id=&quot;20300&quot; value=&quot;Slide 21 - &amp;quot;Scale of measurement &amp;amp; &amp;#x0D;&amp;#x0A;type of variable&amp;quot;&quot;/&gt;&lt;property id=&quot;20307&quot; value=&quot;284&quot;/&gt;&lt;/object&gt;&lt;object type=&quot;3&quot; unique_id=&quot;10921&quot;&gt;&lt;property id=&quot;20148&quot; value=&quot;5&quot;/&gt;&lt;property id=&quot;20300&quot; value=&quot;Slide 22 - &amp;quot;Scale of measurement &amp;amp; &amp;#x0D;&amp;#x0A;type of variable&amp;#x0D;&amp;#x0A;-- Group work&amp;quot;&quot;/&gt;&lt;property id=&quot;20307&quot; value=&quot;285&quot;/&gt;&lt;/object&gt;&lt;object type=&quot;3&quot; unique_id=&quot;10922&quot;&gt;&lt;property id=&quot;20148&quot; value=&quot;5&quot;/&gt;&lt;property id=&quot;20300&quot; value=&quot;Slide 23 - &amp;quot;Special case of Likert scale scores&amp;quot;&quot;/&gt;&lt;property id=&quot;20307&quot; value=&quot;286&quot;/&gt;&lt;/object&gt;&lt;object type=&quot;3&quot; unique_id=&quot;11069&quot;&gt;&lt;property id=&quot;20148&quot; value=&quot;5&quot;/&gt;&lt;property id=&quot;20300&quot; value=&quot;Slide 9&quot;/&gt;&lt;property id=&quot;20307&quot; value=&quot;287&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6630</TotalTime>
  <Words>942</Words>
  <Application>Microsoft Office PowerPoint</Application>
  <PresentationFormat>Widescreen</PresentationFormat>
  <Paragraphs>175</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微軟正黑體</vt:lpstr>
      <vt:lpstr>Arial</vt:lpstr>
      <vt:lpstr>Calibri</vt:lpstr>
      <vt:lpstr>Cambria Math</vt:lpstr>
      <vt:lpstr>Gill Sans MT</vt:lpstr>
      <vt:lpstr>Verdana</vt:lpstr>
      <vt:lpstr>Wingdings</vt:lpstr>
      <vt:lpstr>Wingdings 2</vt:lpstr>
      <vt:lpstr>Solstice</vt:lpstr>
      <vt:lpstr>PSY330 One-Way Repeated-Measures ANOVA with SPSS</vt:lpstr>
      <vt:lpstr>How should the data be organized in SPSS?</vt:lpstr>
      <vt:lpstr>Demo data set: Obesity % by state from 2011 to 2015</vt:lpstr>
      <vt:lpstr>Research question and hypotheses</vt:lpstr>
      <vt:lpstr>SPSS: Setting up the ANOVA to run</vt:lpstr>
      <vt:lpstr>PowerPoint Presentation</vt:lpstr>
      <vt:lpstr>PowerPoint Presentation</vt:lpstr>
      <vt:lpstr>SPSS: Interpreting the output</vt:lpstr>
      <vt:lpstr>PowerPoint Presentation</vt:lpstr>
      <vt:lpstr>PowerPoint Presentation</vt:lpstr>
      <vt:lpstr>PowerPoint Presentation</vt:lpstr>
      <vt:lpstr>PowerPoint Presentation</vt:lpstr>
      <vt:lpstr>Reminder: What is the “intercept”?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PSY-845: Doctoral Statistics Week 1: Intro to Statistics</dc:title>
  <dc:creator>Trudy</dc:creator>
  <cp:lastModifiedBy>Trudy Kuo</cp:lastModifiedBy>
  <cp:revision>235</cp:revision>
  <cp:lastPrinted>2017-07-19T00:03:29Z</cp:lastPrinted>
  <dcterms:created xsi:type="dcterms:W3CDTF">2014-03-28T20:28:09Z</dcterms:created>
  <dcterms:modified xsi:type="dcterms:W3CDTF">2017-12-31T15:32:57Z</dcterms:modified>
</cp:coreProperties>
</file>